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63" r:id="rId2"/>
    <p:sldId id="590" r:id="rId3"/>
    <p:sldId id="592" r:id="rId4"/>
    <p:sldId id="663" r:id="rId5"/>
    <p:sldId id="664" r:id="rId6"/>
    <p:sldId id="667" r:id="rId7"/>
    <p:sldId id="707" r:id="rId8"/>
    <p:sldId id="666" r:id="rId9"/>
    <p:sldId id="708" r:id="rId10"/>
    <p:sldId id="668" r:id="rId11"/>
    <p:sldId id="669" r:id="rId12"/>
    <p:sldId id="709" r:id="rId13"/>
    <p:sldId id="710" r:id="rId14"/>
    <p:sldId id="665" r:id="rId15"/>
    <p:sldId id="593" r:id="rId16"/>
    <p:sldId id="670" r:id="rId17"/>
    <p:sldId id="671" r:id="rId18"/>
    <p:sldId id="706" r:id="rId19"/>
    <p:sldId id="672" r:id="rId20"/>
    <p:sldId id="674" r:id="rId21"/>
    <p:sldId id="675" r:id="rId22"/>
    <p:sldId id="699" r:id="rId23"/>
    <p:sldId id="711" r:id="rId24"/>
    <p:sldId id="676" r:id="rId25"/>
    <p:sldId id="673" r:id="rId26"/>
    <p:sldId id="594" r:id="rId27"/>
    <p:sldId id="677" r:id="rId28"/>
    <p:sldId id="717" r:id="rId29"/>
    <p:sldId id="678" r:id="rId30"/>
    <p:sldId id="679" r:id="rId31"/>
    <p:sldId id="680" r:id="rId32"/>
    <p:sldId id="682" r:id="rId33"/>
    <p:sldId id="703" r:id="rId34"/>
    <p:sldId id="681" r:id="rId35"/>
    <p:sldId id="683" r:id="rId36"/>
    <p:sldId id="712" r:id="rId37"/>
    <p:sldId id="684" r:id="rId38"/>
    <p:sldId id="713" r:id="rId39"/>
    <p:sldId id="705" r:id="rId40"/>
    <p:sldId id="685" r:id="rId41"/>
    <p:sldId id="686" r:id="rId42"/>
    <p:sldId id="687" r:id="rId43"/>
    <p:sldId id="714" r:id="rId44"/>
    <p:sldId id="715" r:id="rId45"/>
    <p:sldId id="716" r:id="rId46"/>
    <p:sldId id="688" r:id="rId47"/>
    <p:sldId id="689" r:id="rId48"/>
    <p:sldId id="690" r:id="rId49"/>
    <p:sldId id="691" r:id="rId50"/>
    <p:sldId id="692" r:id="rId51"/>
    <p:sldId id="693" r:id="rId52"/>
    <p:sldId id="694" r:id="rId53"/>
    <p:sldId id="695" r:id="rId54"/>
    <p:sldId id="696" r:id="rId55"/>
    <p:sldId id="697" r:id="rId56"/>
    <p:sldId id="698" r:id="rId57"/>
    <p:sldId id="595" r:id="rId58"/>
    <p:sldId id="652" r:id="rId59"/>
    <p:sldId id="704" r:id="rId60"/>
    <p:sldId id="654" r:id="rId61"/>
    <p:sldId id="661" r:id="rId62"/>
    <p:sldId id="596" r:id="rId63"/>
    <p:sldId id="660" r:id="rId64"/>
    <p:sldId id="598" r:id="rId65"/>
    <p:sldId id="568" r:id="rId66"/>
    <p:sldId id="655" r:id="rId67"/>
    <p:sldId id="657" r:id="rId68"/>
    <p:sldId id="656" r:id="rId69"/>
    <p:sldId id="569" r:id="rId70"/>
    <p:sldId id="599" r:id="rId71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8" pos="483" userDrawn="1">
          <p15:clr>
            <a:srgbClr val="C35EA4"/>
          </p15:clr>
        </p15:guide>
        <p15:guide id="29" pos="7197" userDrawn="1">
          <p15:clr>
            <a:srgbClr val="C35EA4"/>
          </p15:clr>
        </p15:guide>
        <p15:guide id="30" pos="653" userDrawn="1">
          <p15:clr>
            <a:srgbClr val="C35EA4"/>
          </p15:clr>
        </p15:guide>
        <p15:guide id="31" pos="1141" userDrawn="1">
          <p15:clr>
            <a:srgbClr val="C35EA4"/>
          </p15:clr>
        </p15:guide>
        <p15:guide id="32" pos="1301" userDrawn="1">
          <p15:clr>
            <a:srgbClr val="C35EA4"/>
          </p15:clr>
        </p15:guide>
        <p15:guide id="35" pos="2434" userDrawn="1">
          <p15:clr>
            <a:srgbClr val="C35EA4"/>
          </p15:clr>
        </p15:guide>
        <p15:guide id="37" pos="3092" userDrawn="1">
          <p15:clr>
            <a:srgbClr val="C35EA4"/>
          </p15:clr>
        </p15:guide>
        <p15:guide id="39" pos="3749" userDrawn="1">
          <p15:clr>
            <a:srgbClr val="C35EA4"/>
          </p15:clr>
        </p15:guide>
        <p15:guide id="46" pos="5223" userDrawn="1">
          <p15:clr>
            <a:srgbClr val="C35EA4"/>
          </p15:clr>
        </p15:guide>
        <p15:guide id="48" pos="5881" userDrawn="1">
          <p15:clr>
            <a:srgbClr val="C35EA4"/>
          </p15:clr>
        </p15:guide>
        <p15:guide id="56" orient="horz" pos="1094" userDrawn="1">
          <p15:clr>
            <a:srgbClr val="A4A3A4"/>
          </p15:clr>
        </p15:guide>
        <p15:guide id="57" orient="horz" pos="845" userDrawn="1">
          <p15:clr>
            <a:srgbClr val="A4A3A4"/>
          </p15:clr>
        </p15:guide>
        <p15:guide id="58" orient="horz" pos="1609" userDrawn="1">
          <p15:clr>
            <a:srgbClr val="A4A3A4"/>
          </p15:clr>
        </p15:guide>
        <p15:guide id="59" pos="3264" userDrawn="1">
          <p15:clr>
            <a:srgbClr val="C35EA4"/>
          </p15:clr>
        </p15:guide>
        <p15:guide id="60" pos="2606" userDrawn="1">
          <p15:clr>
            <a:srgbClr val="C35EA4"/>
          </p15:clr>
        </p15:guide>
        <p15:guide id="61" pos="1782" userDrawn="1">
          <p15:clr>
            <a:srgbClr val="C35EA4"/>
          </p15:clr>
        </p15:guide>
        <p15:guide id="62" pos="1954" userDrawn="1">
          <p15:clr>
            <a:srgbClr val="C35EA4"/>
          </p15:clr>
        </p15:guide>
        <p15:guide id="63" pos="3920" userDrawn="1">
          <p15:clr>
            <a:srgbClr val="C35EA4"/>
          </p15:clr>
        </p15:guide>
        <p15:guide id="64" pos="4401" userDrawn="1">
          <p15:clr>
            <a:srgbClr val="C35EA4"/>
          </p15:clr>
        </p15:guide>
        <p15:guide id="65" pos="4572" userDrawn="1">
          <p15:clr>
            <a:srgbClr val="C35EA4"/>
          </p15:clr>
        </p15:guide>
        <p15:guide id="66" pos="5056" userDrawn="1">
          <p15:clr>
            <a:srgbClr val="C35EA4"/>
          </p15:clr>
        </p15:guide>
        <p15:guide id="67" pos="5709" userDrawn="1">
          <p15:clr>
            <a:srgbClr val="C35EA4"/>
          </p15:clr>
        </p15:guide>
        <p15:guide id="68" pos="6364" userDrawn="1">
          <p15:clr>
            <a:srgbClr val="C35EA4"/>
          </p15:clr>
        </p15:guide>
        <p15:guide id="71" pos="6539" userDrawn="1">
          <p15:clr>
            <a:srgbClr val="C35EA4"/>
          </p15:clr>
        </p15:guide>
        <p15:guide id="72" pos="7023" userDrawn="1">
          <p15:clr>
            <a:srgbClr val="C35EA4"/>
          </p15:clr>
        </p15:guide>
        <p15:guide id="73" orient="horz" pos="3884" userDrawn="1">
          <p15:clr>
            <a:srgbClr val="A4A3A4"/>
          </p15:clr>
        </p15:guide>
        <p15:guide id="74" orient="horz" pos="17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A52"/>
    <a:srgbClr val="6A6BAC"/>
    <a:srgbClr val="595959"/>
    <a:srgbClr val="8F8FB4"/>
    <a:srgbClr val="8586B2"/>
    <a:srgbClr val="9B9BB7"/>
    <a:srgbClr val="ABACBB"/>
    <a:srgbClr val="B7B7BD"/>
    <a:srgbClr val="BDBDBF"/>
    <a:srgbClr val="B4B4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5024" autoAdjust="0"/>
  </p:normalViewPr>
  <p:slideViewPr>
    <p:cSldViewPr snapToGrid="0">
      <p:cViewPr varScale="1">
        <p:scale>
          <a:sx n="94" d="100"/>
          <a:sy n="94" d="100"/>
        </p:scale>
        <p:origin x="834" y="90"/>
      </p:cViewPr>
      <p:guideLst>
        <p:guide pos="483"/>
        <p:guide pos="7197"/>
        <p:guide pos="653"/>
        <p:guide pos="1141"/>
        <p:guide pos="1301"/>
        <p:guide pos="2434"/>
        <p:guide pos="3092"/>
        <p:guide pos="3749"/>
        <p:guide pos="5223"/>
        <p:guide pos="5881"/>
        <p:guide orient="horz" pos="1094"/>
        <p:guide orient="horz" pos="845"/>
        <p:guide orient="horz" pos="1609"/>
        <p:guide pos="3264"/>
        <p:guide pos="2606"/>
        <p:guide pos="1782"/>
        <p:guide pos="1954"/>
        <p:guide pos="3920"/>
        <p:guide pos="4401"/>
        <p:guide pos="4572"/>
        <p:guide pos="5056"/>
        <p:guide pos="5709"/>
        <p:guide pos="6364"/>
        <p:guide pos="6539"/>
        <p:guide pos="7023"/>
        <p:guide orient="horz" pos="3884"/>
        <p:guide orient="horz" pos="177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13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numFmt formatCode="#,###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2020(E)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505.7</c:v>
                </c:pt>
                <c:pt idx="1">
                  <c:v>786.7</c:v>
                </c:pt>
                <c:pt idx="2">
                  <c:v>1100</c:v>
                </c:pt>
                <c:pt idx="3">
                  <c:v>2042</c:v>
                </c:pt>
                <c:pt idx="4">
                  <c:v>4139</c:v>
                </c:pt>
                <c:pt idx="5">
                  <c:v>5169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C2-4BC6-AC00-142EDED171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-1558134944"/>
        <c:axId val="-1558131136"/>
      </c:barChart>
      <c:catAx>
        <c:axId val="-1558134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558131136"/>
        <c:crosses val="autoZero"/>
        <c:auto val="1"/>
        <c:lblAlgn val="ctr"/>
        <c:lblOffset val="100"/>
        <c:noMultiLvlLbl val="0"/>
      </c:catAx>
      <c:valAx>
        <c:axId val="-155813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#,###;[Red]\(#,###\);\-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558134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FBF75A0-1D42-4C2E-A587-E44904A9D9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12821C-22F4-4860-A126-5BA337911E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2D881-247C-4A32-ACF2-2125377C981C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AD2711-144A-4218-8176-412C79902C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5ADDC5-E308-4FDA-8C5E-C9D9A807AC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1CA56-91C2-40D3-941A-B96731288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945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448" cy="497838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643" y="1"/>
            <a:ext cx="2945448" cy="497838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/>
            </a:lvl1pPr>
          </a:lstStyle>
          <a:p>
            <a:fld id="{C5AB74EA-DC64-4351-9656-810EDB6FED1B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12" tIns="45656" rIns="91312" bIns="4565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</p:spPr>
        <p:txBody>
          <a:bodyPr vert="horz" lIns="91312" tIns="45656" rIns="91312" bIns="4565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800"/>
            <a:ext cx="2945448" cy="497838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5"/>
          </p:nvPr>
        </p:nvSpPr>
        <p:spPr>
          <a:xfrm>
            <a:off x="3850643" y="9428800"/>
            <a:ext cx="2945448" cy="497838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r">
              <a:defRPr sz="1200"/>
            </a:lvl1pPr>
          </a:lstStyle>
          <a:p>
            <a:fld id="{FCCCCD51-3751-4743-A426-CAEBFF66EE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7321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CCCD51-3751-4743-A426-CAEBFF66EE8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457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7894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8028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2890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0873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0080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CCCD51-3751-4743-A426-CAEBFF66EE89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465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0179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9395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5688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9763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CCCD51-3751-4743-A426-CAEBFF66EE89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494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5916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6595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7978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6518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01576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4437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CCCD51-3751-4743-A426-CAEBFF66EE89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755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9290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2852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5730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CCCD51-3751-4743-A426-CAEBFF66EE89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67317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17161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68903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7635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64638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1684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70152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39675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05909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62306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899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5696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00767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06738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12551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51004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43387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7200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98885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85365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04857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7963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24335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82318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42465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7602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6395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10131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44780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39414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CCCD51-3751-4743-A426-CAEBFF66EE89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0700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2340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2424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63539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43423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81763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CCCD51-3751-4743-A426-CAEBFF66EE89}" type="slidenum">
              <a:rPr lang="ko-KR" altLang="en-US" smtClean="0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21856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54807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CCCD51-3751-4743-A426-CAEBFF66EE89}" type="slidenum">
              <a:rPr lang="ko-KR" altLang="en-US" smtClean="0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3147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13741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24104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82439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80488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CCCD51-3751-4743-A426-CAEBFF66EE89}" type="slidenum">
              <a:rPr lang="ko-KR" altLang="en-US" smtClean="0"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474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80849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CCCD51-3751-4743-A426-CAEBFF66EE89}" type="slidenum">
              <a:rPr lang="ko-KR" altLang="en-US" smtClean="0"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943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7386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" name="Google Shape;1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0548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247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458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240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6979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11426" y="6311900"/>
            <a:ext cx="2743200" cy="365125"/>
          </a:xfrm>
        </p:spPr>
        <p:txBody>
          <a:bodyPr/>
          <a:lstStyle>
            <a:lvl1pPr algn="l">
              <a:defRPr sz="1000"/>
            </a:lvl1pPr>
          </a:lstStyle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9338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129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32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19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25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340763" y="6319080"/>
            <a:ext cx="2743200" cy="36512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960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902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73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89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jpe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4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60.png"/><Relationship Id="rId18" Type="http://schemas.openxmlformats.org/officeDocument/2006/relationships/image" Target="../media/image65.jpeg"/><Relationship Id="rId26" Type="http://schemas.openxmlformats.org/officeDocument/2006/relationships/image" Target="../media/image73.png"/><Relationship Id="rId3" Type="http://schemas.openxmlformats.org/officeDocument/2006/relationships/image" Target="../media/image3.png"/><Relationship Id="rId21" Type="http://schemas.openxmlformats.org/officeDocument/2006/relationships/image" Target="../media/image68.png"/><Relationship Id="rId7" Type="http://schemas.openxmlformats.org/officeDocument/2006/relationships/image" Target="../media/image54.gif"/><Relationship Id="rId12" Type="http://schemas.openxmlformats.org/officeDocument/2006/relationships/image" Target="../media/image59.gif"/><Relationship Id="rId17" Type="http://schemas.openxmlformats.org/officeDocument/2006/relationships/image" Target="../media/image64.jpeg"/><Relationship Id="rId25" Type="http://schemas.openxmlformats.org/officeDocument/2006/relationships/image" Target="../media/image72.gif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3.jpeg"/><Relationship Id="rId20" Type="http://schemas.openxmlformats.org/officeDocument/2006/relationships/image" Target="../media/image6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1.jpe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4.png"/><Relationship Id="rId9" Type="http://schemas.openxmlformats.org/officeDocument/2006/relationships/image" Target="../media/image56.png"/><Relationship Id="rId14" Type="http://schemas.openxmlformats.org/officeDocument/2006/relationships/image" Target="../media/image61.jpeg"/><Relationship Id="rId22" Type="http://schemas.openxmlformats.org/officeDocument/2006/relationships/image" Target="../media/image69.png"/><Relationship Id="rId27" Type="http://schemas.openxmlformats.org/officeDocument/2006/relationships/image" Target="../media/image7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6.png"/><Relationship Id="rId4" Type="http://schemas.openxmlformats.org/officeDocument/2006/relationships/image" Target="../media/image4.png"/><Relationship Id="rId9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92.png"/><Relationship Id="rId18" Type="http://schemas.openxmlformats.org/officeDocument/2006/relationships/image" Target="../media/image97.svg"/><Relationship Id="rId3" Type="http://schemas.openxmlformats.org/officeDocument/2006/relationships/image" Target="../media/image3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sv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5.svg"/><Relationship Id="rId20" Type="http://schemas.openxmlformats.org/officeDocument/2006/relationships/image" Target="../media/image99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sv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svg"/><Relationship Id="rId19" Type="http://schemas.openxmlformats.org/officeDocument/2006/relationships/image" Target="../media/image98.png"/><Relationship Id="rId4" Type="http://schemas.openxmlformats.org/officeDocument/2006/relationships/image" Target="../media/image4.png"/><Relationship Id="rId9" Type="http://schemas.openxmlformats.org/officeDocument/2006/relationships/image" Target="../media/image88.png"/><Relationship Id="rId14" Type="http://schemas.openxmlformats.org/officeDocument/2006/relationships/image" Target="../media/image93.svg"/><Relationship Id="rId22" Type="http://schemas.openxmlformats.org/officeDocument/2006/relationships/image" Target="../media/image10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9.png"/><Relationship Id="rId5" Type="http://schemas.openxmlformats.org/officeDocument/2006/relationships/image" Target="../media/image103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0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1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3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5" Type="http://schemas.openxmlformats.org/officeDocument/2006/relationships/image" Target="../media/image11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svg"/><Relationship Id="rId13" Type="http://schemas.openxmlformats.org/officeDocument/2006/relationships/image" Target="../media/image123.png"/><Relationship Id="rId3" Type="http://schemas.openxmlformats.org/officeDocument/2006/relationships/image" Target="../media/image3.png"/><Relationship Id="rId7" Type="http://schemas.openxmlformats.org/officeDocument/2006/relationships/image" Target="../media/image117.png"/><Relationship Id="rId12" Type="http://schemas.openxmlformats.org/officeDocument/2006/relationships/image" Target="../media/image122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6.sv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svg"/><Relationship Id="rId4" Type="http://schemas.openxmlformats.org/officeDocument/2006/relationships/image" Target="../media/image4.png"/><Relationship Id="rId9" Type="http://schemas.openxmlformats.org/officeDocument/2006/relationships/image" Target="../media/image119.png"/><Relationship Id="rId14" Type="http://schemas.openxmlformats.org/officeDocument/2006/relationships/image" Target="../media/image12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4.png"/><Relationship Id="rId9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3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4.png"/><Relationship Id="rId9" Type="http://schemas.openxmlformats.org/officeDocument/2006/relationships/image" Target="../media/image1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5" Type="http://schemas.openxmlformats.org/officeDocument/2006/relationships/image" Target="../media/image138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1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3.png"/><Relationship Id="rId7" Type="http://schemas.openxmlformats.org/officeDocument/2006/relationships/image" Target="../media/image147.png"/><Relationship Id="rId12" Type="http://schemas.openxmlformats.org/officeDocument/2006/relationships/image" Target="../media/image152.sv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5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4.png"/><Relationship Id="rId9" Type="http://schemas.openxmlformats.org/officeDocument/2006/relationships/image" Target="../media/image149.png"/><Relationship Id="rId14" Type="http://schemas.openxmlformats.org/officeDocument/2006/relationships/image" Target="../media/image15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3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8.svg"/><Relationship Id="rId5" Type="http://schemas.openxmlformats.org/officeDocument/2006/relationships/image" Target="../media/image15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svg"/><Relationship Id="rId13" Type="http://schemas.openxmlformats.org/officeDocument/2006/relationships/image" Target="../media/image167.png"/><Relationship Id="rId3" Type="http://schemas.openxmlformats.org/officeDocument/2006/relationships/image" Target="../media/image3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sv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4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2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svg"/><Relationship Id="rId3" Type="http://schemas.openxmlformats.org/officeDocument/2006/relationships/image" Target="../media/image3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69.png"/><Relationship Id="rId15" Type="http://schemas.openxmlformats.org/officeDocument/2006/relationships/image" Target="../media/image182.svg"/><Relationship Id="rId10" Type="http://schemas.openxmlformats.org/officeDocument/2006/relationships/image" Target="../media/image177.png"/><Relationship Id="rId4" Type="http://schemas.openxmlformats.org/officeDocument/2006/relationships/image" Target="../media/image4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3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4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5.png"/><Relationship Id="rId5" Type="http://schemas.openxmlformats.org/officeDocument/2006/relationships/image" Target="../media/image170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svg"/><Relationship Id="rId13" Type="http://schemas.openxmlformats.org/officeDocument/2006/relationships/image" Target="../media/image195.png"/><Relationship Id="rId18" Type="http://schemas.openxmlformats.org/officeDocument/2006/relationships/image" Target="../media/image200.svg"/><Relationship Id="rId3" Type="http://schemas.openxmlformats.org/officeDocument/2006/relationships/image" Target="../media/image3.png"/><Relationship Id="rId21" Type="http://schemas.openxmlformats.org/officeDocument/2006/relationships/image" Target="../media/image203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98.svg"/><Relationship Id="rId20" Type="http://schemas.openxmlformats.org/officeDocument/2006/relationships/image" Target="../media/image202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8.sv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23" Type="http://schemas.openxmlformats.org/officeDocument/2006/relationships/image" Target="../media/image205.svg"/><Relationship Id="rId10" Type="http://schemas.openxmlformats.org/officeDocument/2006/relationships/image" Target="../media/image192.svg"/><Relationship Id="rId19" Type="http://schemas.openxmlformats.org/officeDocument/2006/relationships/image" Target="../media/image201.png"/><Relationship Id="rId4" Type="http://schemas.openxmlformats.org/officeDocument/2006/relationships/image" Target="../media/image4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2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6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8.jpeg"/><Relationship Id="rId5" Type="http://schemas.openxmlformats.org/officeDocument/2006/relationships/image" Target="../media/image207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chart" Target="../charts/char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9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0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1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E7E43AD-AD7B-45B5-BD87-51A0DF0EF2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4D5A2D-544B-4080-B0B7-33164F8289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DED7F0-A9FC-4A85-99F3-12B35EBD91A8}"/>
              </a:ext>
            </a:extLst>
          </p:cNvPr>
          <p:cNvSpPr txBox="1"/>
          <p:nvPr/>
        </p:nvSpPr>
        <p:spPr>
          <a:xfrm>
            <a:off x="654050" y="2415175"/>
            <a:ext cx="10694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"/>
              </a:spcBef>
              <a:spcAft>
                <a:spcPts val="10"/>
              </a:spcAft>
            </a:pPr>
            <a:r>
              <a:rPr lang="en-US" altLang="ko-KR" sz="40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 panose="020B0604020202020204" pitchFamily="34" charset="0"/>
              </a:rPr>
              <a:t>ST 101</a:t>
            </a:r>
          </a:p>
          <a:p>
            <a:pPr lvl="0"/>
            <a:r>
              <a:rPr lang="en-US" altLang="ko-KR" sz="2400" dirty="0">
                <a:solidFill>
                  <a:schemeClr val="lt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MEGAZONECLOUD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DB8F5-62C5-4D9E-B470-0F016888694B}"/>
              </a:ext>
            </a:extLst>
          </p:cNvPr>
          <p:cNvSpPr txBox="1"/>
          <p:nvPr/>
        </p:nvSpPr>
        <p:spPr>
          <a:xfrm>
            <a:off x="754063" y="3694190"/>
            <a:ext cx="6969061" cy="2301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CTC</a:t>
            </a: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AWS</a:t>
            </a: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SA </a:t>
            </a:r>
            <a:r>
              <a:rPr lang="ko-KR" altLang="en-US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이성원 </a:t>
            </a:r>
            <a:r>
              <a:rPr lang="en-US" altLang="ko-KR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l seongwon@mz.co.kr</a:t>
            </a:r>
          </a:p>
        </p:txBody>
      </p:sp>
    </p:spTree>
    <p:extLst>
      <p:ext uri="{BB962C8B-B14F-4D97-AF65-F5344CB8AC3E}">
        <p14:creationId xmlns:p14="http://schemas.microsoft.com/office/powerpoint/2010/main" val="197224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1. 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클라우드 컴퓨팅이란</a:t>
              </a: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?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탄력적 운영 및 확장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186" name="Straight Arrow Connector 190">
            <a:extLst>
              <a:ext uri="{FF2B5EF4-FFF2-40B4-BE49-F238E27FC236}">
                <a16:creationId xmlns:a16="http://schemas.microsoft.com/office/drawing/2014/main" id="{96D4FDC7-3508-424E-9E1F-0ACD80599D24}"/>
              </a:ext>
            </a:extLst>
          </p:cNvPr>
          <p:cNvCxnSpPr/>
          <p:nvPr/>
        </p:nvCxnSpPr>
        <p:spPr>
          <a:xfrm>
            <a:off x="1063754" y="5024677"/>
            <a:ext cx="3829207" cy="0"/>
          </a:xfrm>
          <a:prstGeom prst="straightConnector1">
            <a:avLst/>
          </a:prstGeom>
          <a:ln w="412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91">
            <a:extLst>
              <a:ext uri="{FF2B5EF4-FFF2-40B4-BE49-F238E27FC236}">
                <a16:creationId xmlns:a16="http://schemas.microsoft.com/office/drawing/2014/main" id="{020524A1-B372-43C7-A901-B4E7E411FA81}"/>
              </a:ext>
            </a:extLst>
          </p:cNvPr>
          <p:cNvCxnSpPr/>
          <p:nvPr/>
        </p:nvCxnSpPr>
        <p:spPr>
          <a:xfrm flipV="1">
            <a:off x="1063754" y="2234612"/>
            <a:ext cx="0" cy="2790066"/>
          </a:xfrm>
          <a:prstGeom prst="straightConnector1">
            <a:avLst/>
          </a:prstGeom>
          <a:ln w="412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Curved Connector 194">
            <a:extLst>
              <a:ext uri="{FF2B5EF4-FFF2-40B4-BE49-F238E27FC236}">
                <a16:creationId xmlns:a16="http://schemas.microsoft.com/office/drawing/2014/main" id="{CB95E8EE-8205-4FC2-8F08-933D9CF0715B}"/>
              </a:ext>
            </a:extLst>
          </p:cNvPr>
          <p:cNvCxnSpPr/>
          <p:nvPr/>
        </p:nvCxnSpPr>
        <p:spPr>
          <a:xfrm flipV="1">
            <a:off x="7444481" y="2371990"/>
            <a:ext cx="3404675" cy="2502252"/>
          </a:xfrm>
          <a:prstGeom prst="curvedConnector3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95">
            <a:extLst>
              <a:ext uri="{FF2B5EF4-FFF2-40B4-BE49-F238E27FC236}">
                <a16:creationId xmlns:a16="http://schemas.microsoft.com/office/drawing/2014/main" id="{7495E924-039B-4DA9-8A99-B8A68F966A49}"/>
              </a:ext>
            </a:extLst>
          </p:cNvPr>
          <p:cNvCxnSpPr/>
          <p:nvPr/>
        </p:nvCxnSpPr>
        <p:spPr>
          <a:xfrm>
            <a:off x="7382887" y="5024677"/>
            <a:ext cx="3829207" cy="0"/>
          </a:xfrm>
          <a:prstGeom prst="straightConnector1">
            <a:avLst/>
          </a:prstGeom>
          <a:ln w="412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96">
            <a:extLst>
              <a:ext uri="{FF2B5EF4-FFF2-40B4-BE49-F238E27FC236}">
                <a16:creationId xmlns:a16="http://schemas.microsoft.com/office/drawing/2014/main" id="{B33FFBC0-A63D-4547-A08C-DB9FEF5CB039}"/>
              </a:ext>
            </a:extLst>
          </p:cNvPr>
          <p:cNvCxnSpPr/>
          <p:nvPr/>
        </p:nvCxnSpPr>
        <p:spPr>
          <a:xfrm flipV="1">
            <a:off x="7382887" y="2234612"/>
            <a:ext cx="0" cy="2790066"/>
          </a:xfrm>
          <a:prstGeom prst="straightConnector1">
            <a:avLst/>
          </a:prstGeom>
          <a:ln w="412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7">
            <a:extLst>
              <a:ext uri="{FF2B5EF4-FFF2-40B4-BE49-F238E27FC236}">
                <a16:creationId xmlns:a16="http://schemas.microsoft.com/office/drawing/2014/main" id="{3ABE7F37-9397-4EAF-A209-3D74BA5D2485}"/>
              </a:ext>
            </a:extLst>
          </p:cNvPr>
          <p:cNvCxnSpPr/>
          <p:nvPr/>
        </p:nvCxnSpPr>
        <p:spPr>
          <a:xfrm flipV="1">
            <a:off x="7758188" y="2534734"/>
            <a:ext cx="2954844" cy="2433293"/>
          </a:xfrm>
          <a:prstGeom prst="curvedConnector3">
            <a:avLst/>
          </a:prstGeom>
          <a:ln w="38100">
            <a:solidFill>
              <a:srgbClr val="00A0C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2" name="Picture 8" descr="Rigid-Graph.png">
            <a:extLst>
              <a:ext uri="{FF2B5EF4-FFF2-40B4-BE49-F238E27FC236}">
                <a16:creationId xmlns:a16="http://schemas.microsoft.com/office/drawing/2014/main" id="{5482322C-A8CE-4125-80DE-E16537C8C6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51" t="12216" b="6675"/>
          <a:stretch/>
        </p:blipFill>
        <p:spPr bwMode="auto">
          <a:xfrm>
            <a:off x="1117100" y="2888114"/>
            <a:ext cx="4318283" cy="208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63A7991D-B741-4711-9200-F0A4E3CEE15A}"/>
              </a:ext>
            </a:extLst>
          </p:cNvPr>
          <p:cNvSpPr txBox="1"/>
          <p:nvPr/>
        </p:nvSpPr>
        <p:spPr>
          <a:xfrm>
            <a:off x="1717262" y="5217766"/>
            <a:ext cx="252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>
                <a:ea typeface="Noto Sans CJK KR Bold" panose="020B0800000000000000"/>
              </a:rPr>
              <a:t>비탄력적</a:t>
            </a:r>
            <a:endParaRPr lang="en-US" sz="1800" b="1" dirty="0">
              <a:ea typeface="Noto Sans CJK KR Bold" panose="020B080000000000000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0FE801F-D655-4F2D-89E6-79BD0869F4CA}"/>
              </a:ext>
            </a:extLst>
          </p:cNvPr>
          <p:cNvSpPr txBox="1"/>
          <p:nvPr/>
        </p:nvSpPr>
        <p:spPr>
          <a:xfrm>
            <a:off x="8089469" y="5217766"/>
            <a:ext cx="252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ea typeface="Noto Sans CJK KR Bold" panose="020B0800000000000000"/>
              </a:rPr>
              <a:t>탄력적</a:t>
            </a:r>
            <a:endParaRPr lang="en-US" sz="1800" b="1" dirty="0">
              <a:ea typeface="Noto Sans CJK KR Bold" panose="020B080000000000000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E5F03E58-2129-45E0-BECB-982A0BCC7FAF}"/>
              </a:ext>
            </a:extLst>
          </p:cNvPr>
          <p:cNvSpPr txBox="1"/>
          <p:nvPr/>
        </p:nvSpPr>
        <p:spPr>
          <a:xfrm>
            <a:off x="9084950" y="2049946"/>
            <a:ext cx="252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a typeface="Noto Sans CJK KR Bold" panose="020B0800000000000000"/>
              </a:rPr>
              <a:t>AWS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D402BA5-13B4-4B7B-9FB8-9179609611B4}"/>
              </a:ext>
            </a:extLst>
          </p:cNvPr>
          <p:cNvSpPr txBox="1"/>
          <p:nvPr/>
        </p:nvSpPr>
        <p:spPr>
          <a:xfrm>
            <a:off x="9669811" y="2612366"/>
            <a:ext cx="252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ea typeface="Noto Sans CJK KR Bold" panose="020B0800000000000000"/>
              </a:rPr>
              <a:t>실제 트래픽</a:t>
            </a:r>
            <a:endParaRPr lang="en-US" altLang="ko-KR" dirty="0">
              <a:ea typeface="Noto Sans CJK KR Bold" panose="020B080000000000000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8939775-E0C1-42BF-A03A-08017F70446E}"/>
              </a:ext>
            </a:extLst>
          </p:cNvPr>
          <p:cNvSpPr txBox="1"/>
          <p:nvPr/>
        </p:nvSpPr>
        <p:spPr>
          <a:xfrm>
            <a:off x="1010409" y="3382048"/>
            <a:ext cx="252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ea typeface="Noto Sans CJK KR Bold" panose="020B0800000000000000"/>
              </a:rPr>
              <a:t>트래픽 예측</a:t>
            </a:r>
            <a:endParaRPr lang="en-US" sz="1800" dirty="0">
              <a:ea typeface="Noto Sans CJK KR Bold" panose="020B080000000000000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5A17A7E-9936-4F3D-B05E-E3B442F49C5A}"/>
              </a:ext>
            </a:extLst>
          </p:cNvPr>
          <p:cNvSpPr txBox="1"/>
          <p:nvPr/>
        </p:nvSpPr>
        <p:spPr>
          <a:xfrm>
            <a:off x="4703844" y="2810020"/>
            <a:ext cx="252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ea typeface="Noto Sans CJK KR Bold" panose="020B0800000000000000"/>
              </a:rPr>
              <a:t>실제 트래픽</a:t>
            </a:r>
            <a:endParaRPr lang="en-US" sz="1800" dirty="0">
              <a:ea typeface="Noto Sans CJK KR Bold" panose="020B080000000000000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2B98806-F153-4F8A-8981-6587CB26291D}"/>
              </a:ext>
            </a:extLst>
          </p:cNvPr>
          <p:cNvSpPr txBox="1"/>
          <p:nvPr/>
        </p:nvSpPr>
        <p:spPr>
          <a:xfrm>
            <a:off x="1117100" y="4013413"/>
            <a:ext cx="252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ea typeface="Noto Sans CJK KR Bold" panose="020B0800000000000000"/>
              </a:rPr>
              <a:t>낭비</a:t>
            </a:r>
            <a:endParaRPr lang="en-US" sz="1800" dirty="0">
              <a:ea typeface="Noto Sans CJK KR Bold" panose="020B080000000000000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2850E7A-DA52-4E3A-8892-1805B3893908}"/>
              </a:ext>
            </a:extLst>
          </p:cNvPr>
          <p:cNvSpPr txBox="1"/>
          <p:nvPr/>
        </p:nvSpPr>
        <p:spPr>
          <a:xfrm>
            <a:off x="3011259" y="3167656"/>
            <a:ext cx="252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ea typeface="Noto Sans CJK KR Bold" panose="020B0800000000000000"/>
              </a:rPr>
              <a:t>고객 불만족</a:t>
            </a:r>
            <a:endParaRPr lang="en-US" sz="1800" dirty="0">
              <a:ea typeface="Noto Sans CJK KR Bold" panose="020B080000000000000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413B58-9138-4B58-B662-3509EF122026}"/>
              </a:ext>
            </a:extLst>
          </p:cNvPr>
          <p:cNvSpPr/>
          <p:nvPr/>
        </p:nvSpPr>
        <p:spPr>
          <a:xfrm>
            <a:off x="4984159" y="4654296"/>
            <a:ext cx="947439" cy="713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11908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1. 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클라우드 컴퓨팅이란</a:t>
              </a: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?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속도 및 민첩성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9" name="Picture 2" descr="https://cdn-icons-png.flaticon.com/512/2911/2911789.png">
            <a:extLst>
              <a:ext uri="{FF2B5EF4-FFF2-40B4-BE49-F238E27FC236}">
                <a16:creationId xmlns:a16="http://schemas.microsoft.com/office/drawing/2014/main" id="{496EFE70-9D5A-4F48-852D-94ECB670F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653" y="2646146"/>
            <a:ext cx="1565708" cy="156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cdn-icons-png.flaticon.com/512/3211/3211343.png">
            <a:extLst>
              <a:ext uri="{FF2B5EF4-FFF2-40B4-BE49-F238E27FC236}">
                <a16:creationId xmlns:a16="http://schemas.microsoft.com/office/drawing/2014/main" id="{33123FA1-3664-4301-8357-7958E49E6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846" y="2574524"/>
            <a:ext cx="1867936" cy="186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FE3860-1040-4418-9896-48B93C44D124}"/>
              </a:ext>
            </a:extLst>
          </p:cNvPr>
          <p:cNvSpPr txBox="1"/>
          <p:nvPr/>
        </p:nvSpPr>
        <p:spPr>
          <a:xfrm>
            <a:off x="1318686" y="4442460"/>
            <a:ext cx="3519643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다양한 시도가 이루어질 수 없음</a:t>
            </a:r>
            <a:endParaRPr lang="en-US" altLang="ko-KR" sz="14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실패의 비용이 높음</a:t>
            </a:r>
            <a:endParaRPr lang="en-US" altLang="ko-KR" sz="14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혁신 속도가 느려 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D24DBE-B4B9-4030-AA38-C6A8FBD973E0}"/>
              </a:ext>
            </a:extLst>
          </p:cNvPr>
          <p:cNvSpPr txBox="1"/>
          <p:nvPr/>
        </p:nvSpPr>
        <p:spPr>
          <a:xfrm>
            <a:off x="6819242" y="4482702"/>
            <a:ext cx="3656821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다양한 시도를 할 수 있음</a:t>
            </a:r>
            <a:endParaRPr lang="en-US" altLang="ko-KR" sz="14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실패의 비용이 낮음</a:t>
            </a:r>
            <a:endParaRPr lang="en-US" altLang="ko-KR" sz="14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끊임 없는 혁신 가능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D1F40-3ABB-4619-84FE-6BD249508858}"/>
              </a:ext>
            </a:extLst>
          </p:cNvPr>
          <p:cNvSpPr/>
          <p:nvPr/>
        </p:nvSpPr>
        <p:spPr>
          <a:xfrm>
            <a:off x="2322562" y="2023572"/>
            <a:ext cx="1511889" cy="391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solidFill>
                  <a:srgbClr val="FF9900"/>
                </a:solidFill>
              </a:rPr>
              <a:t>FEW WEEKS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7228E9-CDE5-45AB-B6DF-687FA3719D13}"/>
              </a:ext>
            </a:extLst>
          </p:cNvPr>
          <p:cNvSpPr/>
          <p:nvPr/>
        </p:nvSpPr>
        <p:spPr>
          <a:xfrm>
            <a:off x="7753849" y="2023573"/>
            <a:ext cx="1787605" cy="391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solidFill>
                  <a:srgbClr val="FF9900"/>
                </a:solidFill>
              </a:rPr>
              <a:t>FEW MINUTES</a:t>
            </a:r>
          </a:p>
        </p:txBody>
      </p:sp>
    </p:spTree>
    <p:extLst>
      <p:ext uri="{BB962C8B-B14F-4D97-AF65-F5344CB8AC3E}">
        <p14:creationId xmlns:p14="http://schemas.microsoft.com/office/powerpoint/2010/main" val="114683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11908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1. 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클라우드 컴퓨팅이란</a:t>
              </a: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?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핵심 비즈니스 집중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FE3860-1040-4418-9896-48B93C44D124}"/>
              </a:ext>
            </a:extLst>
          </p:cNvPr>
          <p:cNvSpPr txBox="1"/>
          <p:nvPr/>
        </p:nvSpPr>
        <p:spPr>
          <a:xfrm>
            <a:off x="1420499" y="4851900"/>
            <a:ext cx="3519643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데이터센터 구축 및 업그레이드 </a:t>
            </a:r>
            <a:endParaRPr lang="en-US" altLang="ko-KR" sz="14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신규 하드웨어 구매 및 설치 </a:t>
            </a:r>
            <a:endParaRPr lang="en-US" altLang="ko-KR" sz="14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신규 소프트웨어 설치 및 구성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D24DBE-B4B9-4030-AA38-C6A8FBD973E0}"/>
              </a:ext>
            </a:extLst>
          </p:cNvPr>
          <p:cNvSpPr txBox="1"/>
          <p:nvPr/>
        </p:nvSpPr>
        <p:spPr>
          <a:xfrm>
            <a:off x="7180870" y="4858413"/>
            <a:ext cx="3656821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소비자 만족 </a:t>
            </a:r>
            <a:endParaRPr lang="en-US" altLang="ko-KR" sz="14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신규 제품 및 서비스</a:t>
            </a:r>
            <a:endParaRPr lang="en-US" altLang="ko-KR" sz="14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혁신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6D1F40-3ABB-4619-84FE-6BD249508858}"/>
              </a:ext>
            </a:extLst>
          </p:cNvPr>
          <p:cNvSpPr/>
          <p:nvPr/>
        </p:nvSpPr>
        <p:spPr>
          <a:xfrm>
            <a:off x="2171169" y="4369476"/>
            <a:ext cx="2018308" cy="391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solidFill>
                  <a:srgbClr val="FF9900"/>
                </a:solidFill>
              </a:rPr>
              <a:t>AWS</a:t>
            </a:r>
            <a:r>
              <a:rPr lang="ko-KR" altLang="en-US" b="1" dirty="0">
                <a:solidFill>
                  <a:srgbClr val="FF9900"/>
                </a:solidFill>
              </a:rPr>
              <a:t>가</a:t>
            </a:r>
            <a:r>
              <a:rPr lang="en-US" altLang="ko-KR" b="1" dirty="0">
                <a:solidFill>
                  <a:srgbClr val="FF9900"/>
                </a:solidFill>
              </a:rPr>
              <a:t> </a:t>
            </a:r>
            <a:r>
              <a:rPr lang="ko-KR" altLang="en-US" b="1" dirty="0">
                <a:solidFill>
                  <a:srgbClr val="FF9900"/>
                </a:solidFill>
              </a:rPr>
              <a:t>대신 관리</a:t>
            </a:r>
            <a:endParaRPr lang="en-US" altLang="ko-KR" b="1" dirty="0">
              <a:solidFill>
                <a:srgbClr val="FF99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7228E9-CDE5-45AB-B6DF-687FA3719D13}"/>
              </a:ext>
            </a:extLst>
          </p:cNvPr>
          <p:cNvSpPr/>
          <p:nvPr/>
        </p:nvSpPr>
        <p:spPr>
          <a:xfrm>
            <a:off x="7755572" y="4372732"/>
            <a:ext cx="2507418" cy="391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>
                <a:solidFill>
                  <a:srgbClr val="FF9900"/>
                </a:solidFill>
              </a:rPr>
              <a:t>비즈니스 본연에 집중</a:t>
            </a:r>
            <a:endParaRPr lang="en-US" altLang="ko-KR" b="1" dirty="0">
              <a:solidFill>
                <a:srgbClr val="FF9900"/>
              </a:solidFill>
            </a:endParaRPr>
          </a:p>
        </p:txBody>
      </p:sp>
      <p:pic>
        <p:nvPicPr>
          <p:cNvPr id="4098" name="Picture 2" descr="한국에 데이터센터” 글로벌 큰손들이 몰린다 - 조선일보">
            <a:extLst>
              <a:ext uri="{FF2B5EF4-FFF2-40B4-BE49-F238E27FC236}">
                <a16:creationId xmlns:a16="http://schemas.microsoft.com/office/drawing/2014/main" id="{ECB26486-F117-4BEA-941D-FCFC2A8A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38" y="2406590"/>
            <a:ext cx="3323966" cy="187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10 Steps to Starting a Business While Keeping Your Full-Time Job | Inc.com">
            <a:extLst>
              <a:ext uri="{FF2B5EF4-FFF2-40B4-BE49-F238E27FC236}">
                <a16:creationId xmlns:a16="http://schemas.microsoft.com/office/drawing/2014/main" id="{D73E24C6-E1D9-4976-8A01-DABB1AABE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900" y="2406589"/>
            <a:ext cx="3328762" cy="187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89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11908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1. 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클라우드 컴퓨팅이란</a:t>
              </a: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?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글로벌 확장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14" name="Picture 2" descr="World.png">
            <a:extLst>
              <a:ext uri="{FF2B5EF4-FFF2-40B4-BE49-F238E27FC236}">
                <a16:creationId xmlns:a16="http://schemas.microsoft.com/office/drawing/2014/main" id="{ECB755AD-4AB6-4041-A630-44B8E8826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95" y="1749843"/>
            <a:ext cx="11456610" cy="4162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2" descr="Woosh.png">
            <a:extLst>
              <a:ext uri="{FF2B5EF4-FFF2-40B4-BE49-F238E27FC236}">
                <a16:creationId xmlns:a16="http://schemas.microsoft.com/office/drawing/2014/main" id="{39C9A17C-6C03-4ADD-A0F5-468F1862F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2" y="2223421"/>
            <a:ext cx="10288155" cy="2817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5-Point Star 2">
            <a:extLst>
              <a:ext uri="{FF2B5EF4-FFF2-40B4-BE49-F238E27FC236}">
                <a16:creationId xmlns:a16="http://schemas.microsoft.com/office/drawing/2014/main" id="{11557F7A-AAC5-4329-8ACB-A3C45B56E9D7}"/>
              </a:ext>
            </a:extLst>
          </p:cNvPr>
          <p:cNvSpPr/>
          <p:nvPr/>
        </p:nvSpPr>
        <p:spPr>
          <a:xfrm>
            <a:off x="10244483" y="3342618"/>
            <a:ext cx="289367" cy="289367"/>
          </a:xfrm>
          <a:prstGeom prst="star5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9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1. 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클라우드 컴퓨팅이란</a:t>
              </a: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?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정리하면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72C3F9-59C9-40D8-9A07-7568F17FE199}"/>
              </a:ext>
            </a:extLst>
          </p:cNvPr>
          <p:cNvSpPr txBox="1"/>
          <p:nvPr/>
        </p:nvSpPr>
        <p:spPr>
          <a:xfrm>
            <a:off x="5680767" y="3000747"/>
            <a:ext cx="5748740" cy="13433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초기 투자나 장기 계약 없이 </a:t>
            </a:r>
            <a:endParaRPr lang="en-US" altLang="ko-KR" sz="14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인터넷을 통해 </a:t>
            </a:r>
            <a:r>
              <a:rPr lang="en-US" altLang="ko-KR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IT </a:t>
            </a:r>
            <a:r>
              <a: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리소스와 애플리케이션을</a:t>
            </a:r>
            <a:endParaRPr lang="en-US" altLang="ko-KR" sz="14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원할 때 언제든지 </a:t>
            </a:r>
            <a:endParaRPr lang="en-US" altLang="ko-KR" sz="14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사용한 만큼만 요금을 내는 서비스</a:t>
            </a:r>
          </a:p>
        </p:txBody>
      </p:sp>
      <p:pic>
        <p:nvPicPr>
          <p:cNvPr id="40" name="Picture 2" descr="https://cdn-icons-png.flaticon.com/512/3211/3211343.png">
            <a:extLst>
              <a:ext uri="{FF2B5EF4-FFF2-40B4-BE49-F238E27FC236}">
                <a16:creationId xmlns:a16="http://schemas.microsoft.com/office/drawing/2014/main" id="{2E8B4E1B-C385-4015-BD68-89B2ED52D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513" y="2729814"/>
            <a:ext cx="2202679" cy="220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49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1973C1E-073C-4C15-9804-2683252A4C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r="59839"/>
          <a:stretch/>
        </p:blipFill>
        <p:spPr>
          <a:xfrm>
            <a:off x="-1" y="0"/>
            <a:ext cx="460644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05AC6D-4130-4CE7-9B67-643B96390111}"/>
              </a:ext>
            </a:extLst>
          </p:cNvPr>
          <p:cNvSpPr txBox="1"/>
          <p:nvPr/>
        </p:nvSpPr>
        <p:spPr>
          <a:xfrm>
            <a:off x="4788487" y="2473388"/>
            <a:ext cx="679297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rPr>
              <a:t>2. AWS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rPr>
              <a:t>를 사용하는 이유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0825F-F156-4E41-9D58-034DFC34E030}"/>
              </a:ext>
            </a:extLst>
          </p:cNvPr>
          <p:cNvSpPr txBox="1"/>
          <p:nvPr/>
        </p:nvSpPr>
        <p:spPr>
          <a:xfrm>
            <a:off x="4908550" y="2957038"/>
            <a:ext cx="6397876" cy="2404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F11917-1512-445A-97AB-005D82C8E1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2127AC-30F8-4545-9331-6AC9FFC9BC4B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392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2.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를 사용하는 이유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AWS</a:t>
              </a:r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는 무엇인가요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?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BA939-9CAE-4D11-ACE9-506DAE432AEB}"/>
              </a:ext>
            </a:extLst>
          </p:cNvPr>
          <p:cNvSpPr txBox="1"/>
          <p:nvPr/>
        </p:nvSpPr>
        <p:spPr>
          <a:xfrm>
            <a:off x="424480" y="5253575"/>
            <a:ext cx="11005027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정부</a:t>
            </a:r>
            <a:r>
              <a:rPr lang="en-US" altLang="ko-KR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의료</a:t>
            </a:r>
            <a:r>
              <a:rPr lang="en-US" altLang="ko-KR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금융</a:t>
            </a:r>
            <a:r>
              <a:rPr lang="en-US" altLang="ko-KR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600" b="1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스타트업</a:t>
            </a:r>
            <a:r>
              <a:rPr lang="en-US" altLang="ko-KR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IT </a:t>
            </a:r>
            <a:r>
              <a:rPr lang="ko-KR" altLang="en-US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등 </a:t>
            </a:r>
            <a:r>
              <a:rPr lang="ko-KR" altLang="en-US" sz="1600" b="1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대부분의 산업에서 </a:t>
            </a:r>
            <a:r>
              <a:rPr lang="en-US" altLang="ko-KR" sz="1600" b="1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AWS</a:t>
            </a:r>
            <a:r>
              <a:rPr lang="ko-KR" altLang="en-US" sz="1600" b="1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적극적으로 활용</a:t>
            </a:r>
            <a:r>
              <a:rPr lang="ko-KR" altLang="en-US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하고 있음</a:t>
            </a:r>
            <a:r>
              <a:rPr lang="en-US" altLang="ko-KR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kumimoji="1" lang="x-none" altLang="en-US" sz="16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13D74D-CB44-4FB5-A41A-EDEDD7CE97F6}"/>
              </a:ext>
            </a:extLst>
          </p:cNvPr>
          <p:cNvSpPr txBox="1"/>
          <p:nvPr/>
        </p:nvSpPr>
        <p:spPr>
          <a:xfrm>
            <a:off x="756079" y="1467220"/>
            <a:ext cx="10721667" cy="50513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아마존닷컴의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클라우드 컴퓨팅 사업부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현재 클라우드 컴퓨팅 분야에서 압도적인 세계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위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3FF3604-2087-4B40-9466-722013BAE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565" y="2317980"/>
            <a:ext cx="8992855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72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2.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를 사용하는 이유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클라우드 리더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CE2A49-EB15-4271-A7E4-E3A8DDC36381}"/>
              </a:ext>
            </a:extLst>
          </p:cNvPr>
          <p:cNvSpPr txBox="1"/>
          <p:nvPr/>
        </p:nvSpPr>
        <p:spPr>
          <a:xfrm>
            <a:off x="5082037" y="3213304"/>
            <a:ext cx="6347470" cy="95615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Gartner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는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12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년 연속으로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AWS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를 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클라우드 인프라 및 플랫폼 서비스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(CIPS) 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리더 선정</a:t>
            </a:r>
            <a:endParaRPr lang="en-US" altLang="ko-KR" sz="2000" b="1" dirty="0">
              <a:solidFill>
                <a:schemeClr val="accent5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E9526-0C55-4939-BA3F-713BE2F2AB21}"/>
              </a:ext>
            </a:extLst>
          </p:cNvPr>
          <p:cNvSpPr txBox="1"/>
          <p:nvPr/>
        </p:nvSpPr>
        <p:spPr>
          <a:xfrm>
            <a:off x="686300" y="6054258"/>
            <a:ext cx="9466454" cy="3537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Source : Gartner, Magic Quadrant for Cloud Infrastructure and Platform Services 2022</a:t>
            </a:r>
            <a:endParaRPr lang="ko-KR" altLang="en-US" sz="1300" dirty="0">
              <a:solidFill>
                <a:schemeClr val="accent5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026" name="Picture 2" descr="https://d2908q01vomqb2.cloudfront.net/da4b9237bacccdf19c0760cab7aec4a8359010b0/2022/10/28/CIPS-MQ.png">
            <a:extLst>
              <a:ext uri="{FF2B5EF4-FFF2-40B4-BE49-F238E27FC236}">
                <a16:creationId xmlns:a16="http://schemas.microsoft.com/office/drawing/2014/main" id="{E17B8A9E-C252-42F5-8268-12FFDCC79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16" y="1358195"/>
            <a:ext cx="4517314" cy="466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12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2.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를 사용하는 이유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빠르고 지속적인 혁신 속도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32ABBB-8CFA-4F72-9101-94BFC04E8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21" y="1393222"/>
            <a:ext cx="8698812" cy="492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5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2.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를 사용하는 이유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가장 광범위하고 깊이 있는 클라우드 플랫폼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25A930A8-F421-4DF6-95AB-F4593C53E98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1D222F"/>
              </a:clrFrom>
              <a:clrTo>
                <a:srgbClr val="1D222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857" y="1374171"/>
            <a:ext cx="9352023" cy="498926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D0E88DE-9F84-4A0C-89E8-FAEA7AA63569}"/>
              </a:ext>
            </a:extLst>
          </p:cNvPr>
          <p:cNvSpPr txBox="1">
            <a:spLocks/>
          </p:cNvSpPr>
          <p:nvPr/>
        </p:nvSpPr>
        <p:spPr bwMode="white">
          <a:xfrm>
            <a:off x="4554092" y="3313913"/>
            <a:ext cx="3083815" cy="1536433"/>
          </a:xfrm>
          <a:prstGeom prst="rect">
            <a:avLst/>
          </a:prstGeom>
          <a:noFill/>
        </p:spPr>
        <p:txBody>
          <a:bodyPr vert="horz" wrap="square" lIns="292608" tIns="234086" rIns="292608" bIns="234086" rtlCol="0" anchor="t" anchorCtr="0">
            <a:spAutoFit/>
          </a:bodyPr>
          <a:lstStyle>
            <a:lvl1pPr algn="l" defTabSz="68579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50" b="0" kern="1200" cap="none" spc="-74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/>
            <a:r>
              <a:rPr lang="en-US" altLang="ko-KR" sz="7680" b="1" dirty="0"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200+</a:t>
            </a:r>
            <a:endParaRPr lang="en-US" altLang="ko-KR" sz="4480" dirty="0"/>
          </a:p>
        </p:txBody>
      </p:sp>
    </p:spTree>
    <p:extLst>
      <p:ext uri="{BB962C8B-B14F-4D97-AF65-F5344CB8AC3E}">
        <p14:creationId xmlns:p14="http://schemas.microsoft.com/office/powerpoint/2010/main" val="47547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815A34D-994B-4A2C-8255-C456F86616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r="973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DA3750-73A5-4946-A19F-AF2F2F2DC99B}"/>
              </a:ext>
            </a:extLst>
          </p:cNvPr>
          <p:cNvSpPr txBox="1"/>
          <p:nvPr/>
        </p:nvSpPr>
        <p:spPr>
          <a:xfrm>
            <a:off x="630030" y="1197253"/>
            <a:ext cx="22258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rPr>
              <a:t>INDEX</a:t>
            </a:r>
            <a:endParaRPr kumimoji="0" lang="en-US" altLang="ko-KR" sz="4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81634-DE5B-4E70-A87D-CE5FE06017B2}"/>
              </a:ext>
            </a:extLst>
          </p:cNvPr>
          <p:cNvSpPr txBox="1"/>
          <p:nvPr/>
        </p:nvSpPr>
        <p:spPr>
          <a:xfrm>
            <a:off x="4908550" y="1319214"/>
            <a:ext cx="5355123" cy="24130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클라우드 컴퓨팅이란</a:t>
            </a:r>
            <a:r>
              <a:rPr lang="en-US" altLang="ko-KR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AWS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를</a:t>
            </a:r>
            <a:r>
              <a:rPr lang="en-US" altLang="ko-KR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사용하는 이유 </a:t>
            </a:r>
            <a:endParaRPr lang="en-US" altLang="ko-KR" sz="20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AWS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주요 서비스 </a:t>
            </a:r>
            <a:endParaRPr lang="en-US" altLang="ko-KR" sz="20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AWS 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보안 </a:t>
            </a:r>
            <a:endParaRPr lang="en-US" altLang="ko-KR" sz="20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AWS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Support Plan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MEGAZONECLOUD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Q&amp;A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FE856E-3424-41F3-B22D-C323EFD47C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4121BE-D1AC-430D-B7C9-0FC65BA92143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598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2.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를 사용하는 이유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글로벌 인프라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C7C92E-02FE-4CFD-8C30-F0E830BE9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994" y="2106925"/>
            <a:ext cx="8103835" cy="27787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CD64F7-12C2-4090-A802-433EB5FA87BA}"/>
              </a:ext>
            </a:extLst>
          </p:cNvPr>
          <p:cNvSpPr txBox="1"/>
          <p:nvPr/>
        </p:nvSpPr>
        <p:spPr>
          <a:xfrm>
            <a:off x="756079" y="1467220"/>
            <a:ext cx="10721667" cy="50513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고품질 글로벌 네트워크 성능과 함께 유연하고 안정적이며 확장 가능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BBD71-DA4F-4887-BB5E-4B4E3E92C839}"/>
              </a:ext>
            </a:extLst>
          </p:cNvPr>
          <p:cNvSpPr txBox="1"/>
          <p:nvPr/>
        </p:nvSpPr>
        <p:spPr>
          <a:xfrm>
            <a:off x="699595" y="5136572"/>
            <a:ext cx="10729912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AWS </a:t>
            </a:r>
            <a:r>
              <a:rPr lang="ko-KR" altLang="en-US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클라우드는 전 세계 </a:t>
            </a:r>
            <a:r>
              <a:rPr lang="en-US" altLang="ko-KR" sz="1600" b="1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30</a:t>
            </a:r>
            <a:r>
              <a:rPr lang="ko-KR" altLang="en-US" sz="1600" b="1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개의 </a:t>
            </a:r>
            <a:r>
              <a:rPr lang="ko-KR" altLang="en-US" sz="1600" b="1" dirty="0" err="1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리전</a:t>
            </a:r>
            <a:r>
              <a:rPr lang="ko-KR" altLang="en-US" sz="1600" b="1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내에 </a:t>
            </a:r>
            <a:r>
              <a:rPr lang="en-US" altLang="ko-KR" sz="1600" b="1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96</a:t>
            </a:r>
            <a:r>
              <a:rPr lang="ko-KR" altLang="en-US" sz="1600" b="1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개의 가용 영역</a:t>
            </a:r>
            <a:r>
              <a:rPr lang="en-US" altLang="ko-KR" sz="1600" b="1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410+ </a:t>
            </a:r>
            <a:r>
              <a:rPr lang="en-US" altLang="ko-KR" sz="1600" b="1" dirty="0" err="1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PoP</a:t>
            </a:r>
            <a:r>
              <a:rPr lang="ko-KR" altLang="en-US" sz="1600" b="1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600" b="1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(Point of Presence)</a:t>
            </a:r>
          </a:p>
          <a:p>
            <a:pPr algn="ctr"/>
            <a:endParaRPr lang="en-US" altLang="ko-KR" sz="16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앞으로 호주</a:t>
            </a:r>
            <a:r>
              <a:rPr lang="en-US" altLang="ko-KR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캐나다</a:t>
            </a:r>
            <a:r>
              <a:rPr lang="en-US" altLang="ko-KR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이스라엘</a:t>
            </a:r>
            <a:r>
              <a:rPr lang="en-US" altLang="ko-KR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뉴질랜드 및 태국에 </a:t>
            </a:r>
            <a:r>
              <a:rPr lang="en-US" altLang="ko-KR" sz="1600" b="1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</a:t>
            </a:r>
            <a:r>
              <a:rPr lang="ko-KR" altLang="en-US" sz="1600" b="1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개의 </a:t>
            </a:r>
            <a:r>
              <a:rPr lang="en-US" altLang="ko-KR" sz="1600" b="1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AWS </a:t>
            </a:r>
            <a:r>
              <a:rPr lang="ko-KR" altLang="en-US" sz="1600" b="1" dirty="0" err="1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리전과</a:t>
            </a:r>
            <a:r>
              <a:rPr lang="ko-KR" altLang="en-US" sz="1600" b="1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600" b="1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15</a:t>
            </a:r>
            <a:r>
              <a:rPr lang="ko-KR" altLang="en-US" sz="1600" b="1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개의 가용 영역 추가</a:t>
            </a:r>
            <a:endParaRPr kumimoji="1" lang="x-none" altLang="en-US" sz="1600" b="1" dirty="0">
              <a:solidFill>
                <a:srgbClr val="FFBA52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883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2.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를 사용하는 이유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글로벌 인프라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8251FE1-6F19-454C-B0DA-26A162D0813F}"/>
              </a:ext>
            </a:extLst>
          </p:cNvPr>
          <p:cNvSpPr/>
          <p:nvPr/>
        </p:nvSpPr>
        <p:spPr>
          <a:xfrm>
            <a:off x="756079" y="1616544"/>
            <a:ext cx="10589583" cy="45800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4" name="Graphic 35">
            <a:extLst>
              <a:ext uri="{FF2B5EF4-FFF2-40B4-BE49-F238E27FC236}">
                <a16:creationId xmlns:a16="http://schemas.microsoft.com/office/drawing/2014/main" id="{615B939E-5236-4D0B-970E-59B64B8BD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56080" y="1616544"/>
            <a:ext cx="381000" cy="381000"/>
          </a:xfrm>
          <a:prstGeom prst="rect">
            <a:avLst/>
          </a:prstGeom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17E90D62-CC8E-484B-94CD-B6B19BE2F81F}"/>
              </a:ext>
            </a:extLst>
          </p:cNvPr>
          <p:cNvSpPr/>
          <p:nvPr/>
        </p:nvSpPr>
        <p:spPr>
          <a:xfrm>
            <a:off x="1137080" y="2004036"/>
            <a:ext cx="9820747" cy="3890737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8" name="Graphic 25">
            <a:extLst>
              <a:ext uri="{FF2B5EF4-FFF2-40B4-BE49-F238E27FC236}">
                <a16:creationId xmlns:a16="http://schemas.microsoft.com/office/drawing/2014/main" id="{BAAC0B2A-014E-412C-BA68-BC2B0AD9E9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6604" y="1997544"/>
            <a:ext cx="381000" cy="3810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38DB863-797A-4A40-AE8B-1CA0BC4C8E6D}"/>
              </a:ext>
            </a:extLst>
          </p:cNvPr>
          <p:cNvGrpSpPr/>
          <p:nvPr/>
        </p:nvGrpSpPr>
        <p:grpSpPr>
          <a:xfrm>
            <a:off x="3312491" y="2514600"/>
            <a:ext cx="6080084" cy="3266010"/>
            <a:chOff x="1989718" y="2453708"/>
            <a:chExt cx="8204202" cy="3326902"/>
          </a:xfrm>
        </p:grpSpPr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D2BA51AE-CE29-49FB-85F8-8B4F5861EB1A}"/>
                </a:ext>
              </a:extLst>
            </p:cNvPr>
            <p:cNvSpPr/>
            <p:nvPr/>
          </p:nvSpPr>
          <p:spPr>
            <a:xfrm>
              <a:off x="1989718" y="2455153"/>
              <a:ext cx="1765300" cy="3325457"/>
            </a:xfrm>
            <a:prstGeom prst="rect">
              <a:avLst/>
            </a:prstGeom>
            <a:noFill/>
            <a:ln w="12700">
              <a:solidFill>
                <a:srgbClr val="5B9CD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5B9C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</a:t>
              </a: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E2C0826B-C7CA-4696-B3D5-CDC27B75548D}"/>
                </a:ext>
              </a:extLst>
            </p:cNvPr>
            <p:cNvSpPr/>
            <p:nvPr/>
          </p:nvSpPr>
          <p:spPr>
            <a:xfrm>
              <a:off x="4136019" y="2453708"/>
              <a:ext cx="1765300" cy="3325457"/>
            </a:xfrm>
            <a:prstGeom prst="rect">
              <a:avLst/>
            </a:prstGeom>
            <a:noFill/>
            <a:ln w="12700">
              <a:solidFill>
                <a:srgbClr val="5B9CD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5B9C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</a:t>
              </a:r>
            </a:p>
          </p:txBody>
        </p:sp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3E737D7B-AC39-44E6-BF0A-0F110366BC40}"/>
                </a:ext>
              </a:extLst>
            </p:cNvPr>
            <p:cNvSpPr/>
            <p:nvPr/>
          </p:nvSpPr>
          <p:spPr>
            <a:xfrm>
              <a:off x="6282320" y="2453708"/>
              <a:ext cx="1765300" cy="3325457"/>
            </a:xfrm>
            <a:prstGeom prst="rect">
              <a:avLst/>
            </a:prstGeom>
            <a:noFill/>
            <a:ln w="12700">
              <a:solidFill>
                <a:srgbClr val="5B9CD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5B9C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</a:t>
              </a: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C796FEFA-7403-4556-89E2-6C9B96E3F8C5}"/>
                </a:ext>
              </a:extLst>
            </p:cNvPr>
            <p:cNvSpPr/>
            <p:nvPr/>
          </p:nvSpPr>
          <p:spPr>
            <a:xfrm>
              <a:off x="8428620" y="2453708"/>
              <a:ext cx="1765300" cy="3325458"/>
            </a:xfrm>
            <a:prstGeom prst="rect">
              <a:avLst/>
            </a:prstGeom>
            <a:noFill/>
            <a:ln w="12700">
              <a:solidFill>
                <a:srgbClr val="5B9CD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5B9C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</a:t>
              </a:r>
            </a:p>
          </p:txBody>
        </p:sp>
      </p:grpSp>
      <p:sp>
        <p:nvSpPr>
          <p:cNvPr id="26" name="Rectangle 6">
            <a:extLst>
              <a:ext uri="{FF2B5EF4-FFF2-40B4-BE49-F238E27FC236}">
                <a16:creationId xmlns:a16="http://schemas.microsoft.com/office/drawing/2014/main" id="{B50A0981-ECB8-44CB-A44E-50206D17126C}"/>
              </a:ext>
            </a:extLst>
          </p:cNvPr>
          <p:cNvSpPr/>
          <p:nvPr/>
        </p:nvSpPr>
        <p:spPr>
          <a:xfrm>
            <a:off x="1815190" y="2768778"/>
            <a:ext cx="8935667" cy="289598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27" name="Graphic 16">
            <a:extLst>
              <a:ext uri="{FF2B5EF4-FFF2-40B4-BE49-F238E27FC236}">
                <a16:creationId xmlns:a16="http://schemas.microsoft.com/office/drawing/2014/main" id="{3E12639F-8681-41AF-BF04-714016840F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5191" y="2770366"/>
            <a:ext cx="381000" cy="381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11F4680-4718-49FF-89F1-203452AD042A}"/>
              </a:ext>
            </a:extLst>
          </p:cNvPr>
          <p:cNvSpPr/>
          <p:nvPr/>
        </p:nvSpPr>
        <p:spPr>
          <a:xfrm>
            <a:off x="3870191" y="3469650"/>
            <a:ext cx="4856322" cy="13587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</a:pPr>
            <a:r>
              <a:rPr lang="ko-KR" altLang="en-US" sz="2000" b="1" dirty="0">
                <a:ea typeface="Noto Sans CJK KR Bold" panose="020B0800000000000000"/>
              </a:rPr>
              <a:t>가용 영역 </a:t>
            </a:r>
            <a:r>
              <a:rPr lang="en-US" altLang="ko-KR" sz="2000" b="1" dirty="0">
                <a:ea typeface="Noto Sans CJK KR Bold" panose="020B0800000000000000"/>
              </a:rPr>
              <a:t>(AZ)</a:t>
            </a:r>
          </a:p>
          <a:p>
            <a:pPr marL="914400" indent="-288925">
              <a:lnSpc>
                <a:spcPct val="11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>
                <a:ea typeface="Noto Sans CJK KR Bold" panose="020B0800000000000000"/>
              </a:rPr>
              <a:t>하나 복수의 데이터센터로 구성된</a:t>
            </a:r>
            <a:br>
              <a:rPr lang="en-US" altLang="ko-KR" sz="1400" b="1" dirty="0">
                <a:ea typeface="Noto Sans CJK KR Bold" panose="020B0800000000000000"/>
              </a:rPr>
            </a:br>
            <a:r>
              <a:rPr lang="ko-KR" altLang="en-US" sz="1400" b="1" dirty="0">
                <a:ea typeface="Noto Sans CJK KR Bold" panose="020B0800000000000000"/>
              </a:rPr>
              <a:t>물리적 혹은 완벽히 분리된 독립적 인프라</a:t>
            </a:r>
            <a:endParaRPr lang="en-US" altLang="ko-KR" sz="1400" b="1" dirty="0">
              <a:ea typeface="Noto Sans CJK KR Bold" panose="020B0800000000000000"/>
            </a:endParaRPr>
          </a:p>
          <a:p>
            <a:pPr marL="914400" indent="-288925">
              <a:lnSpc>
                <a:spcPct val="11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en-US" altLang="ko-KR" sz="1400" b="1" dirty="0">
                <a:ea typeface="Noto Sans CJK KR Bold" panose="020B0800000000000000"/>
              </a:rPr>
              <a:t>Data Center</a:t>
            </a:r>
            <a:r>
              <a:rPr lang="ko-KR" altLang="en-US" sz="1400" b="1" dirty="0">
                <a:ea typeface="Noto Sans CJK KR Bold" panose="020B0800000000000000"/>
              </a:rPr>
              <a:t>간 </a:t>
            </a:r>
            <a:r>
              <a:rPr lang="en-US" altLang="ko-KR" sz="1400" b="1" dirty="0">
                <a:ea typeface="Noto Sans CJK KR Bold" panose="020B0800000000000000"/>
              </a:rPr>
              <a:t>Network </a:t>
            </a:r>
            <a:r>
              <a:rPr lang="ko-KR" altLang="en-US" sz="1400" b="1" dirty="0">
                <a:ea typeface="Noto Sans CJK KR Bold" panose="020B0800000000000000"/>
              </a:rPr>
              <a:t>이중화 구성</a:t>
            </a:r>
            <a:endParaRPr lang="en-US" altLang="ko-KR" sz="1400" b="1" dirty="0">
              <a:ea typeface="Noto Sans CJK KR Bold" panose="020B0800000000000000"/>
            </a:endParaRPr>
          </a:p>
          <a:p>
            <a:pPr marL="914400" indent="-288925">
              <a:lnSpc>
                <a:spcPct val="11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>
                <a:ea typeface="Noto Sans CJK KR Bold" panose="020B0800000000000000"/>
              </a:rPr>
              <a:t>가용 영역 간 충분한 </a:t>
            </a:r>
            <a:r>
              <a:rPr lang="ko-KR" altLang="en-US" sz="1400" b="1" dirty="0" err="1">
                <a:ea typeface="Noto Sans CJK KR Bold" panose="020B0800000000000000"/>
              </a:rPr>
              <a:t>이격</a:t>
            </a:r>
            <a:r>
              <a:rPr lang="ko-KR" altLang="en-US" sz="1400" b="1" dirty="0">
                <a:ea typeface="Noto Sans CJK KR Bold" panose="020B0800000000000000"/>
              </a:rPr>
              <a:t> 거리</a:t>
            </a:r>
            <a:endParaRPr lang="en-US" altLang="ko-KR" sz="1400" b="1" dirty="0">
              <a:ea typeface="Noto Sans CJK KR Bold" panose="020B080000000000000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27C9D2-63EF-4FE0-9FD9-9AE04B9085FD}"/>
              </a:ext>
            </a:extLst>
          </p:cNvPr>
          <p:cNvSpPr txBox="1"/>
          <p:nvPr/>
        </p:nvSpPr>
        <p:spPr>
          <a:xfrm>
            <a:off x="3159150" y="5901265"/>
            <a:ext cx="624774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kumimoji="1" lang="ko-KR" altLang="en-US" sz="1400" b="1" dirty="0">
                <a:latin typeface="Noto Sans CJK KR Regular" panose="020B0500000000000000" pitchFamily="34" charset="-127"/>
                <a:ea typeface="Noto Sans CJK KR Regular" panose="020B0500000000000000"/>
              </a:rPr>
              <a:t>한국 </a:t>
            </a:r>
            <a:r>
              <a:rPr kumimoji="1" lang="en-US" altLang="ko-KR" sz="1400" b="1" dirty="0">
                <a:latin typeface="Noto Sans CJK KR Regular" panose="020B0500000000000000" pitchFamily="34" charset="-127"/>
                <a:ea typeface="Noto Sans CJK KR Regular" panose="020B0500000000000000"/>
              </a:rPr>
              <a:t>[</a:t>
            </a:r>
            <a:r>
              <a:rPr kumimoji="1" lang="ko-KR" altLang="en-US" sz="1400" b="1" dirty="0">
                <a:latin typeface="Noto Sans CJK KR Regular" panose="020B0500000000000000" pitchFamily="34" charset="-127"/>
                <a:ea typeface="Noto Sans CJK KR Regular" panose="020B0500000000000000"/>
              </a:rPr>
              <a:t>가용 영역</a:t>
            </a:r>
            <a:r>
              <a:rPr kumimoji="1" lang="en-US" altLang="ko-KR" sz="1400" b="1" dirty="0">
                <a:latin typeface="Noto Sans CJK KR Regular" panose="020B0500000000000000" pitchFamily="34" charset="-127"/>
                <a:ea typeface="Noto Sans CJK KR Regular" panose="020B0500000000000000"/>
              </a:rPr>
              <a:t>: 4 (</a:t>
            </a:r>
            <a:r>
              <a:rPr kumimoji="1" lang="ko-KR" altLang="en-US" sz="1400" b="1" dirty="0">
                <a:latin typeface="Noto Sans CJK KR Regular" panose="020B0500000000000000" pitchFamily="34" charset="-127"/>
                <a:ea typeface="Noto Sans CJK KR Regular" panose="020B0500000000000000"/>
              </a:rPr>
              <a:t>서울</a:t>
            </a:r>
            <a:r>
              <a:rPr kumimoji="1" lang="en-US" altLang="ko-KR" sz="1400" b="1" dirty="0">
                <a:latin typeface="Noto Sans CJK KR Regular" panose="020B0500000000000000" pitchFamily="34" charset="-127"/>
                <a:ea typeface="Noto Sans CJK KR Regular" panose="020B0500000000000000"/>
              </a:rPr>
              <a:t>) | Wavelength </a:t>
            </a:r>
            <a:r>
              <a:rPr kumimoji="1" lang="ko-KR" altLang="en-US" sz="1400" b="1" dirty="0">
                <a:latin typeface="Noto Sans CJK KR Regular" panose="020B0500000000000000" pitchFamily="34" charset="-127"/>
                <a:ea typeface="Noto Sans CJK KR Regular" panose="020B0500000000000000"/>
              </a:rPr>
              <a:t>영역</a:t>
            </a:r>
            <a:r>
              <a:rPr kumimoji="1" lang="en-US" altLang="ko-KR" sz="1400" b="1" dirty="0">
                <a:latin typeface="Noto Sans CJK KR Regular" panose="020B0500000000000000" pitchFamily="34" charset="-127"/>
                <a:ea typeface="Noto Sans CJK KR Regular" panose="020B0500000000000000"/>
              </a:rPr>
              <a:t>: 1 (</a:t>
            </a:r>
            <a:r>
              <a:rPr kumimoji="1" lang="ko-KR" altLang="en-US" sz="1400" b="1" dirty="0">
                <a:latin typeface="Noto Sans CJK KR Regular" panose="020B0500000000000000" pitchFamily="34" charset="-127"/>
                <a:ea typeface="Noto Sans CJK KR Regular" panose="020B0500000000000000"/>
              </a:rPr>
              <a:t>대전</a:t>
            </a:r>
            <a:r>
              <a:rPr kumimoji="1" lang="en-US" altLang="ko-KR" sz="1400" b="1" dirty="0">
                <a:latin typeface="Noto Sans CJK KR Regular" panose="020B0500000000000000" pitchFamily="34" charset="-127"/>
                <a:ea typeface="Noto Sans CJK KR Regular" panose="020B0500000000000000"/>
              </a:rPr>
              <a:t>)]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69DD78-46C9-4B1A-AD08-CD88F7B74C53}"/>
              </a:ext>
            </a:extLst>
          </p:cNvPr>
          <p:cNvSpPr txBox="1"/>
          <p:nvPr/>
        </p:nvSpPr>
        <p:spPr>
          <a:xfrm>
            <a:off x="2094698" y="2004036"/>
            <a:ext cx="8863129" cy="6001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kumimoji="1" lang="en-US" altLang="ko-KR" sz="1400" b="1" dirty="0">
                <a:latin typeface="Noto Sans CJK KR Regular" panose="020B0500000000000000" pitchFamily="34" charset="-127"/>
                <a:ea typeface="Noto Sans CJK KR Bold" panose="020B0800000000000000"/>
              </a:rPr>
              <a:t>AWS </a:t>
            </a:r>
            <a:r>
              <a:rPr kumimoji="1" lang="ko-KR" altLang="en-US" sz="1400" b="1" dirty="0">
                <a:latin typeface="Noto Sans CJK KR Regular" panose="020B0500000000000000" pitchFamily="34" charset="-127"/>
                <a:ea typeface="Noto Sans CJK KR Bold" panose="020B0800000000000000"/>
              </a:rPr>
              <a:t>서비스 운영 지역</a:t>
            </a:r>
            <a:r>
              <a:rPr kumimoji="1" lang="en-US" altLang="ko-KR" sz="1400" b="1" dirty="0">
                <a:latin typeface="Noto Sans CJK KR Regular" panose="020B0500000000000000" pitchFamily="34" charset="-127"/>
                <a:ea typeface="Noto Sans CJK KR Bold" panose="020B0800000000000000"/>
              </a:rPr>
              <a:t>, </a:t>
            </a:r>
            <a:r>
              <a:rPr kumimoji="1" lang="ko-KR" altLang="en-US" sz="1400" b="1" dirty="0">
                <a:latin typeface="Noto Sans CJK KR Regular" panose="020B0500000000000000" pitchFamily="34" charset="-127"/>
                <a:ea typeface="Noto Sans CJK KR Bold" panose="020B0800000000000000"/>
              </a:rPr>
              <a:t>최소 </a:t>
            </a:r>
            <a:r>
              <a:rPr kumimoji="1" lang="en-US" altLang="ko-KR" sz="1400" b="1" dirty="0">
                <a:latin typeface="Noto Sans CJK KR Regular" panose="020B0500000000000000" pitchFamily="34" charset="-127"/>
                <a:ea typeface="Noto Sans CJK KR Bold" panose="020B0800000000000000"/>
              </a:rPr>
              <a:t>2</a:t>
            </a:r>
            <a:r>
              <a:rPr kumimoji="1" lang="ko-KR" altLang="en-US" sz="1400" b="1" dirty="0">
                <a:latin typeface="Noto Sans CJK KR Regular" panose="020B0500000000000000" pitchFamily="34" charset="-127"/>
                <a:ea typeface="Noto Sans CJK KR Bold" panose="020B0800000000000000"/>
              </a:rPr>
              <a:t>개 이상의 가용 영역으로 구성된 데이터센터 집합</a:t>
            </a:r>
            <a:endParaRPr kumimoji="1" lang="en-US" altLang="ko-KR" sz="1400" b="1" dirty="0">
              <a:latin typeface="Noto Sans CJK KR Regular" panose="020B0500000000000000" pitchFamily="34" charset="-127"/>
              <a:ea typeface="Noto Sans CJK KR Bold" panose="020B080000000000000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한국</a:t>
            </a:r>
            <a:r>
              <a:rPr kumimoji="1" lang="en-US" altLang="ko-KR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(</a:t>
            </a: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서울</a:t>
            </a:r>
            <a:r>
              <a:rPr kumimoji="1" lang="en-US" altLang="ko-KR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)</a:t>
            </a: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은</a:t>
            </a:r>
            <a:r>
              <a:rPr kumimoji="1" lang="en-US" altLang="ko-KR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 2016</a:t>
            </a: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년에 시작</a:t>
            </a:r>
            <a:endParaRPr kumimoji="1" lang="en-US" altLang="ko-KR" sz="1400" b="1" dirty="0">
              <a:latin typeface="Noto Sans CJK KR Bold" panose="020B0800000000000000" pitchFamily="34" charset="-127"/>
              <a:ea typeface="Noto Sans CJK KR Bold" panose="020B08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083739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2.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를 사용하는 이유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Amazon </a:t>
              </a:r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가격 철학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42" name="Oval 1">
            <a:extLst>
              <a:ext uri="{FF2B5EF4-FFF2-40B4-BE49-F238E27FC236}">
                <a16:creationId xmlns:a16="http://schemas.microsoft.com/office/drawing/2014/main" id="{5AF3CB4F-1F6C-44A8-A505-A203710A45DE}"/>
              </a:ext>
            </a:extLst>
          </p:cNvPr>
          <p:cNvSpPr/>
          <p:nvPr/>
        </p:nvSpPr>
        <p:spPr>
          <a:xfrm>
            <a:off x="2898733" y="3205690"/>
            <a:ext cx="1889256" cy="188925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AWS </a:t>
            </a:r>
          </a:p>
          <a:p>
            <a:pPr algn="ctr"/>
            <a:r>
              <a:rPr lang="ko-KR" altLang="en-US" sz="2000" b="1" dirty="0"/>
              <a:t>성장</a:t>
            </a:r>
            <a:endParaRPr lang="en-US" sz="2000" b="1" dirty="0"/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7B35814D-F766-4216-A8CD-8DF4D44626DD}"/>
              </a:ext>
            </a:extLst>
          </p:cNvPr>
          <p:cNvSpPr txBox="1">
            <a:spLocks/>
          </p:cNvSpPr>
          <p:nvPr/>
        </p:nvSpPr>
        <p:spPr>
          <a:xfrm>
            <a:off x="3118685" y="2423026"/>
            <a:ext cx="1257334" cy="60285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선택</a:t>
            </a:r>
            <a:endParaRPr lang="en-US" sz="2000" b="1" dirty="0">
              <a:solidFill>
                <a:srgbClr val="FF9900"/>
              </a:solidFill>
            </a:endParaRP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3646A667-C0CD-4C4F-862D-45196AA94F51}"/>
              </a:ext>
            </a:extLst>
          </p:cNvPr>
          <p:cNvSpPr txBox="1">
            <a:spLocks/>
          </p:cNvSpPr>
          <p:nvPr/>
        </p:nvSpPr>
        <p:spPr>
          <a:xfrm>
            <a:off x="4649052" y="3826866"/>
            <a:ext cx="1521374" cy="60285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2000" b="1" dirty="0"/>
              <a:t>고객 경험</a:t>
            </a:r>
            <a:endParaRPr lang="en-US" sz="2000" b="1" dirty="0"/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CF023F77-8204-418F-8483-DBF6E4EDA320}"/>
              </a:ext>
            </a:extLst>
          </p:cNvPr>
          <p:cNvSpPr txBox="1">
            <a:spLocks/>
          </p:cNvSpPr>
          <p:nvPr/>
        </p:nvSpPr>
        <p:spPr>
          <a:xfrm>
            <a:off x="3275025" y="5258592"/>
            <a:ext cx="944654" cy="60285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트래픽</a:t>
            </a:r>
            <a:endParaRPr lang="en-US" sz="2000" b="1" dirty="0">
              <a:solidFill>
                <a:srgbClr val="FF9900"/>
              </a:solidFill>
            </a:endParaRPr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2D141203-C9C2-4C49-9CDD-D2D3485E05AC}"/>
              </a:ext>
            </a:extLst>
          </p:cNvPr>
          <p:cNvSpPr txBox="1">
            <a:spLocks/>
          </p:cNvSpPr>
          <p:nvPr/>
        </p:nvSpPr>
        <p:spPr>
          <a:xfrm>
            <a:off x="1377359" y="3932994"/>
            <a:ext cx="1521374" cy="411757"/>
          </a:xfrm>
          <a:prstGeom prst="rect">
            <a:avLst/>
          </a:prstGeom>
        </p:spPr>
        <p:txBody>
          <a:bodyPr lIns="0" tIns="0" rIns="0" bIns="0" anchor="ctr" anchorCtr="0">
            <a:normAutofit fontScale="92500"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비즈니스 향상</a:t>
            </a:r>
            <a:endParaRPr lang="en-US" sz="2000" b="1" dirty="0">
              <a:solidFill>
                <a:srgbClr val="FF9900"/>
              </a:solidFill>
            </a:endParaRPr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C4E57C5A-D880-4BB0-A2FE-8E5C6427C2E1}"/>
              </a:ext>
            </a:extLst>
          </p:cNvPr>
          <p:cNvSpPr txBox="1">
            <a:spLocks/>
          </p:cNvSpPr>
          <p:nvPr/>
        </p:nvSpPr>
        <p:spPr>
          <a:xfrm>
            <a:off x="1225723" y="2067426"/>
            <a:ext cx="1521374" cy="602853"/>
          </a:xfrm>
          <a:prstGeom prst="rect">
            <a:avLst/>
          </a:prstGeom>
        </p:spPr>
        <p:txBody>
          <a:bodyPr lIns="0" tIns="0" rIns="0" bIns="0" anchor="ctr" anchorCtr="0">
            <a:normAutofit fontScale="92500"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2000" b="1" dirty="0"/>
              <a:t>비용절감 구조</a:t>
            </a:r>
            <a:endParaRPr lang="en-US" sz="2000" b="1" dirty="0"/>
          </a:p>
        </p:txBody>
      </p: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489972F1-6F35-4395-AD26-AF76593BC12D}"/>
              </a:ext>
            </a:extLst>
          </p:cNvPr>
          <p:cNvSpPr txBox="1">
            <a:spLocks/>
          </p:cNvSpPr>
          <p:nvPr/>
        </p:nvSpPr>
        <p:spPr>
          <a:xfrm>
            <a:off x="4864303" y="2097886"/>
            <a:ext cx="1521374" cy="60285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낮은 가격</a:t>
            </a:r>
            <a:endParaRPr lang="en-US" sz="2000" b="1" dirty="0"/>
          </a:p>
        </p:txBody>
      </p:sp>
      <p:cxnSp>
        <p:nvCxnSpPr>
          <p:cNvPr id="49" name="Curved Connector 12">
            <a:extLst>
              <a:ext uri="{FF2B5EF4-FFF2-40B4-BE49-F238E27FC236}">
                <a16:creationId xmlns:a16="http://schemas.microsoft.com/office/drawing/2014/main" id="{C9CEA69A-4934-4DC0-82F3-39C13729602F}"/>
              </a:ext>
            </a:extLst>
          </p:cNvPr>
          <p:cNvCxnSpPr>
            <a:stCxn id="43" idx="3"/>
            <a:endCxn id="44" idx="0"/>
          </p:cNvCxnSpPr>
          <p:nvPr/>
        </p:nvCxnSpPr>
        <p:spPr>
          <a:xfrm>
            <a:off x="4376019" y="2724452"/>
            <a:ext cx="1033720" cy="1102413"/>
          </a:xfrm>
          <a:prstGeom prst="curvedConnector2">
            <a:avLst/>
          </a:prstGeom>
          <a:ln>
            <a:solidFill>
              <a:srgbClr val="00A1C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14">
            <a:extLst>
              <a:ext uri="{FF2B5EF4-FFF2-40B4-BE49-F238E27FC236}">
                <a16:creationId xmlns:a16="http://schemas.microsoft.com/office/drawing/2014/main" id="{DD812B9A-62D6-4C24-82E3-0494CB7ECBBE}"/>
              </a:ext>
            </a:extLst>
          </p:cNvPr>
          <p:cNvCxnSpPr>
            <a:stCxn id="44" idx="2"/>
            <a:endCxn id="45" idx="3"/>
          </p:cNvCxnSpPr>
          <p:nvPr/>
        </p:nvCxnSpPr>
        <p:spPr>
          <a:xfrm rot="5400000">
            <a:off x="4249559" y="4399839"/>
            <a:ext cx="1130300" cy="1190060"/>
          </a:xfrm>
          <a:prstGeom prst="curvedConnector2">
            <a:avLst/>
          </a:prstGeom>
          <a:ln>
            <a:solidFill>
              <a:srgbClr val="00A1C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21">
            <a:extLst>
              <a:ext uri="{FF2B5EF4-FFF2-40B4-BE49-F238E27FC236}">
                <a16:creationId xmlns:a16="http://schemas.microsoft.com/office/drawing/2014/main" id="{0332BB43-A1A3-4FB2-A197-1DADF6032CBA}"/>
              </a:ext>
            </a:extLst>
          </p:cNvPr>
          <p:cNvCxnSpPr>
            <a:stCxn id="45" idx="1"/>
            <a:endCxn id="46" idx="2"/>
          </p:cNvCxnSpPr>
          <p:nvPr/>
        </p:nvCxnSpPr>
        <p:spPr>
          <a:xfrm rot="10800000">
            <a:off x="2138047" y="4344751"/>
            <a:ext cx="1136979" cy="1215268"/>
          </a:xfrm>
          <a:prstGeom prst="curvedConnector2">
            <a:avLst/>
          </a:prstGeom>
          <a:ln>
            <a:solidFill>
              <a:srgbClr val="00A1C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23">
            <a:extLst>
              <a:ext uri="{FF2B5EF4-FFF2-40B4-BE49-F238E27FC236}">
                <a16:creationId xmlns:a16="http://schemas.microsoft.com/office/drawing/2014/main" id="{3D0CCD88-8B17-49C0-9DCF-E8C6C7C108BF}"/>
              </a:ext>
            </a:extLst>
          </p:cNvPr>
          <p:cNvCxnSpPr>
            <a:stCxn id="46" idx="0"/>
            <a:endCxn id="43" idx="1"/>
          </p:cNvCxnSpPr>
          <p:nvPr/>
        </p:nvCxnSpPr>
        <p:spPr>
          <a:xfrm rot="5400000" flipH="1" flipV="1">
            <a:off x="2024095" y="2838405"/>
            <a:ext cx="1208541" cy="980639"/>
          </a:xfrm>
          <a:prstGeom prst="curvedConnector2">
            <a:avLst/>
          </a:prstGeom>
          <a:ln>
            <a:solidFill>
              <a:srgbClr val="00A1C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25">
            <a:extLst>
              <a:ext uri="{FF2B5EF4-FFF2-40B4-BE49-F238E27FC236}">
                <a16:creationId xmlns:a16="http://schemas.microsoft.com/office/drawing/2014/main" id="{B79A2B80-53AC-4EB4-86BC-097A9C9CD0DC}"/>
              </a:ext>
            </a:extLst>
          </p:cNvPr>
          <p:cNvCxnSpPr>
            <a:stCxn id="42" idx="1"/>
            <a:endCxn id="47" idx="1"/>
          </p:cNvCxnSpPr>
          <p:nvPr/>
        </p:nvCxnSpPr>
        <p:spPr>
          <a:xfrm rot="16200000" flipV="1">
            <a:off x="1643810" y="1950766"/>
            <a:ext cx="1113512" cy="1949685"/>
          </a:xfrm>
          <a:prstGeom prst="curvedConnector4">
            <a:avLst>
              <a:gd name="adj1" fmla="val 24042"/>
              <a:gd name="adj2" fmla="val 111725"/>
            </a:avLst>
          </a:prstGeom>
          <a:ln>
            <a:solidFill>
              <a:srgbClr val="00A1C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27">
            <a:extLst>
              <a:ext uri="{FF2B5EF4-FFF2-40B4-BE49-F238E27FC236}">
                <a16:creationId xmlns:a16="http://schemas.microsoft.com/office/drawing/2014/main" id="{8284F1F7-4F78-4E3B-9BE4-6A02B614C643}"/>
              </a:ext>
            </a:extLst>
          </p:cNvPr>
          <p:cNvCxnSpPr>
            <a:stCxn id="47" idx="0"/>
            <a:endCxn id="48" idx="0"/>
          </p:cNvCxnSpPr>
          <p:nvPr/>
        </p:nvCxnSpPr>
        <p:spPr>
          <a:xfrm rot="16200000" flipH="1">
            <a:off x="3790470" y="263365"/>
            <a:ext cx="30460" cy="3638580"/>
          </a:xfrm>
          <a:prstGeom prst="curvedConnector3">
            <a:avLst>
              <a:gd name="adj1" fmla="val -625410"/>
            </a:avLst>
          </a:prstGeom>
          <a:ln>
            <a:solidFill>
              <a:srgbClr val="00A1C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42">
            <a:extLst>
              <a:ext uri="{FF2B5EF4-FFF2-40B4-BE49-F238E27FC236}">
                <a16:creationId xmlns:a16="http://schemas.microsoft.com/office/drawing/2014/main" id="{00850DF0-598F-4B56-85A6-E4E293160F00}"/>
              </a:ext>
            </a:extLst>
          </p:cNvPr>
          <p:cNvCxnSpPr>
            <a:stCxn id="48" idx="2"/>
            <a:endCxn id="44" idx="0"/>
          </p:cNvCxnSpPr>
          <p:nvPr/>
        </p:nvCxnSpPr>
        <p:spPr>
          <a:xfrm rot="5400000">
            <a:off x="4954301" y="3156176"/>
            <a:ext cx="1126127" cy="215252"/>
          </a:xfrm>
          <a:prstGeom prst="curvedConnector3">
            <a:avLst>
              <a:gd name="adj1" fmla="val 50000"/>
            </a:avLst>
          </a:prstGeom>
          <a:ln>
            <a:solidFill>
              <a:srgbClr val="00A1C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89D4F6D6-BA99-45D4-8E19-2C9596F2B60A}"/>
              </a:ext>
            </a:extLst>
          </p:cNvPr>
          <p:cNvSpPr txBox="1">
            <a:spLocks/>
          </p:cNvSpPr>
          <p:nvPr/>
        </p:nvSpPr>
        <p:spPr>
          <a:xfrm>
            <a:off x="7718129" y="2250517"/>
            <a:ext cx="3370725" cy="1550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3800" b="1" dirty="0">
                <a:solidFill>
                  <a:srgbClr val="FF9900"/>
                </a:solidFill>
              </a:rPr>
              <a:t>107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7444904C-0B81-4E6B-A23A-F06D0B01BE4D}"/>
              </a:ext>
            </a:extLst>
          </p:cNvPr>
          <p:cNvSpPr txBox="1">
            <a:spLocks/>
          </p:cNvSpPr>
          <p:nvPr/>
        </p:nvSpPr>
        <p:spPr>
          <a:xfrm>
            <a:off x="7007426" y="4323635"/>
            <a:ext cx="4735264" cy="72342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/>
              <a:t>Price Reduction</a:t>
            </a:r>
            <a:br>
              <a:rPr lang="en-US" sz="2400" b="1" dirty="0"/>
            </a:br>
            <a:r>
              <a:rPr lang="en-US" sz="2400" b="1" dirty="0"/>
              <a:t>since 2006</a:t>
            </a:r>
            <a:endParaRPr lang="en-US" sz="24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56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2.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를 사용하는 이유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가장 넓고 많은 파트너 생태계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2050" name="Picture 2" descr="AWS ISV Accelerate Program">
            <a:extLst>
              <a:ext uri="{FF2B5EF4-FFF2-40B4-BE49-F238E27FC236}">
                <a16:creationId xmlns:a16="http://schemas.microsoft.com/office/drawing/2014/main" id="{387751B6-66F9-4644-96AE-B90E7ECDD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21" y="1819770"/>
            <a:ext cx="38100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y buy cloud cost tools on the AWS Marketplace?">
            <a:extLst>
              <a:ext uri="{FF2B5EF4-FFF2-40B4-BE49-F238E27FC236}">
                <a16:creationId xmlns:a16="http://schemas.microsoft.com/office/drawing/2014/main" id="{EC79D310-D334-4938-A876-3370F34B9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150" y="1679494"/>
            <a:ext cx="7092690" cy="118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C2F1D7-2A9E-4CF4-8CB6-068607D8D211}"/>
              </a:ext>
            </a:extLst>
          </p:cNvPr>
          <p:cNvSpPr txBox="1"/>
          <p:nvPr/>
        </p:nvSpPr>
        <p:spPr>
          <a:xfrm>
            <a:off x="81280" y="3029153"/>
            <a:ext cx="4287186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수 만 개의 </a:t>
            </a:r>
            <a:r>
              <a:rPr lang="en-US" altLang="ko-K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 &amp; Consulting </a:t>
            </a:r>
            <a:r>
              <a:rPr lang="ko-KR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및 </a:t>
            </a:r>
            <a:endParaRPr lang="en-US" altLang="ko-KR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ISV </a:t>
            </a:r>
            <a:r>
              <a:rPr lang="ko-KR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파트너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89EC4-2739-4F7F-BB59-8EAC667459F5}"/>
              </a:ext>
            </a:extLst>
          </p:cNvPr>
          <p:cNvSpPr txBox="1"/>
          <p:nvPr/>
        </p:nvSpPr>
        <p:spPr>
          <a:xfrm>
            <a:off x="6379152" y="2989937"/>
            <a:ext cx="4573339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39</a:t>
            </a:r>
            <a:r>
              <a:rPr lang="ko-KR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개 카테고리 및 </a:t>
            </a:r>
            <a:endParaRPr lang="en-US" altLang="ko-KR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7000</a:t>
            </a:r>
            <a:r>
              <a:rPr lang="ko-KR" alt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개 파트너 제품 </a:t>
            </a:r>
            <a:r>
              <a:rPr lang="en-US" altLang="ko-KR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offering</a:t>
            </a: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C1DF5E33-443E-4073-8CBA-139A9C3F6EF4}"/>
              </a:ext>
            </a:extLst>
          </p:cNvPr>
          <p:cNvGrpSpPr/>
          <p:nvPr/>
        </p:nvGrpSpPr>
        <p:grpSpPr>
          <a:xfrm>
            <a:off x="6693903" y="4460418"/>
            <a:ext cx="4258588" cy="1095136"/>
            <a:chOff x="5176424" y="3566078"/>
            <a:chExt cx="3444710" cy="885840"/>
          </a:xfrm>
        </p:grpSpPr>
        <p:pic>
          <p:nvPicPr>
            <p:cNvPr id="21" name="Picture 13">
              <a:extLst>
                <a:ext uri="{FF2B5EF4-FFF2-40B4-BE49-F238E27FC236}">
                  <a16:creationId xmlns:a16="http://schemas.microsoft.com/office/drawing/2014/main" id="{7DAA0BF9-95D8-468F-AEE4-2F5719B51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6424" y="3678089"/>
              <a:ext cx="827352" cy="277563"/>
            </a:xfrm>
            <a:prstGeom prst="rect">
              <a:avLst/>
            </a:prstGeom>
          </p:spPr>
        </p:pic>
        <p:pic>
          <p:nvPicPr>
            <p:cNvPr id="22" name="Picture 14">
              <a:extLst>
                <a:ext uri="{FF2B5EF4-FFF2-40B4-BE49-F238E27FC236}">
                  <a16:creationId xmlns:a16="http://schemas.microsoft.com/office/drawing/2014/main" id="{85365042-CD16-421E-BFA4-6D5D27985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1599" y="3566078"/>
              <a:ext cx="713619" cy="535214"/>
            </a:xfrm>
            <a:prstGeom prst="rect">
              <a:avLst/>
            </a:prstGeom>
          </p:spPr>
        </p:pic>
        <p:pic>
          <p:nvPicPr>
            <p:cNvPr id="23" name="Picture 15">
              <a:extLst>
                <a:ext uri="{FF2B5EF4-FFF2-40B4-BE49-F238E27FC236}">
                  <a16:creationId xmlns:a16="http://schemas.microsoft.com/office/drawing/2014/main" id="{CDD40E27-C4E4-49EE-8A84-4012E61CA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8752" y="4162297"/>
              <a:ext cx="782696" cy="289621"/>
            </a:xfrm>
            <a:prstGeom prst="rect">
              <a:avLst/>
            </a:prstGeom>
          </p:spPr>
        </p:pic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B0E46A90-FE97-48E0-8C70-17CFEB20F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82532" y="4169037"/>
              <a:ext cx="827352" cy="257090"/>
            </a:xfrm>
            <a:prstGeom prst="rect">
              <a:avLst/>
            </a:prstGeom>
          </p:spPr>
        </p:pic>
        <p:pic>
          <p:nvPicPr>
            <p:cNvPr id="25" name="Picture 17">
              <a:extLst>
                <a:ext uri="{FF2B5EF4-FFF2-40B4-BE49-F238E27FC236}">
                  <a16:creationId xmlns:a16="http://schemas.microsoft.com/office/drawing/2014/main" id="{97DC8F99-8D45-4075-831D-4957CF408E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93782" y="4074136"/>
              <a:ext cx="827352" cy="332593"/>
            </a:xfrm>
            <a:prstGeom prst="rect">
              <a:avLst/>
            </a:prstGeom>
          </p:spPr>
        </p:pic>
        <p:pic>
          <p:nvPicPr>
            <p:cNvPr id="26" name="Picture 18" descr="cisco-logo.jpg">
              <a:extLst>
                <a:ext uri="{FF2B5EF4-FFF2-40B4-BE49-F238E27FC236}">
                  <a16:creationId xmlns:a16="http://schemas.microsoft.com/office/drawing/2014/main" id="{FBD1AD79-BABD-4DCB-920F-981BCF915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7752" y="3604370"/>
              <a:ext cx="778812" cy="425000"/>
            </a:xfrm>
            <a:prstGeom prst="rect">
              <a:avLst/>
            </a:prstGeom>
          </p:spPr>
        </p:pic>
      </p:grpSp>
      <p:grpSp>
        <p:nvGrpSpPr>
          <p:cNvPr id="27" name="Group 9">
            <a:extLst>
              <a:ext uri="{FF2B5EF4-FFF2-40B4-BE49-F238E27FC236}">
                <a16:creationId xmlns:a16="http://schemas.microsoft.com/office/drawing/2014/main" id="{6E767CC4-BF95-4626-97A2-D1BC2F8C0FE3}"/>
              </a:ext>
            </a:extLst>
          </p:cNvPr>
          <p:cNvGrpSpPr/>
          <p:nvPr/>
        </p:nvGrpSpPr>
        <p:grpSpPr>
          <a:xfrm>
            <a:off x="325268" y="5239988"/>
            <a:ext cx="4177965" cy="984675"/>
            <a:chOff x="598129" y="3683339"/>
            <a:chExt cx="3379496" cy="796489"/>
          </a:xfrm>
        </p:grpSpPr>
        <p:pic>
          <p:nvPicPr>
            <p:cNvPr id="28" name="Picture 19">
              <a:extLst>
                <a:ext uri="{FF2B5EF4-FFF2-40B4-BE49-F238E27FC236}">
                  <a16:creationId xmlns:a16="http://schemas.microsoft.com/office/drawing/2014/main" id="{5865D416-601B-438B-A2FE-5826CA9F4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8129" y="3683339"/>
              <a:ext cx="780143" cy="343263"/>
            </a:xfrm>
            <a:prstGeom prst="rect">
              <a:avLst/>
            </a:prstGeom>
          </p:spPr>
        </p:pic>
        <p:pic>
          <p:nvPicPr>
            <p:cNvPr id="32" name="Picture 20">
              <a:extLst>
                <a:ext uri="{FF2B5EF4-FFF2-40B4-BE49-F238E27FC236}">
                  <a16:creationId xmlns:a16="http://schemas.microsoft.com/office/drawing/2014/main" id="{57A6DBA3-9AC4-4D8B-B1B2-B5A65BFB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81634" y="3728620"/>
              <a:ext cx="827352" cy="176501"/>
            </a:xfrm>
            <a:prstGeom prst="rect">
              <a:avLst/>
            </a:prstGeom>
          </p:spPr>
        </p:pic>
        <p:pic>
          <p:nvPicPr>
            <p:cNvPr id="33" name="Picture 21">
              <a:extLst>
                <a:ext uri="{FF2B5EF4-FFF2-40B4-BE49-F238E27FC236}">
                  <a16:creationId xmlns:a16="http://schemas.microsoft.com/office/drawing/2014/main" id="{184CB588-493B-4664-BF28-C74F55D4C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0273" y="3698390"/>
              <a:ext cx="827352" cy="236960"/>
            </a:xfrm>
            <a:prstGeom prst="rect">
              <a:avLst/>
            </a:prstGeom>
          </p:spPr>
        </p:pic>
        <p:pic>
          <p:nvPicPr>
            <p:cNvPr id="34" name="Picture 23">
              <a:extLst>
                <a:ext uri="{FF2B5EF4-FFF2-40B4-BE49-F238E27FC236}">
                  <a16:creationId xmlns:a16="http://schemas.microsoft.com/office/drawing/2014/main" id="{7FD91A73-F090-4D73-AF5A-16330294E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4754" y="4137966"/>
              <a:ext cx="633641" cy="321045"/>
            </a:xfrm>
            <a:prstGeom prst="rect">
              <a:avLst/>
            </a:prstGeom>
          </p:spPr>
        </p:pic>
        <p:pic>
          <p:nvPicPr>
            <p:cNvPr id="35" name="Picture 24">
              <a:extLst>
                <a:ext uri="{FF2B5EF4-FFF2-40B4-BE49-F238E27FC236}">
                  <a16:creationId xmlns:a16="http://schemas.microsoft.com/office/drawing/2014/main" id="{855CAE8C-C4FB-4DCE-AF11-D5EFF5D3C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8309" y="4172487"/>
              <a:ext cx="827352" cy="307341"/>
            </a:xfrm>
            <a:prstGeom prst="rect">
              <a:avLst/>
            </a:prstGeom>
          </p:spPr>
        </p:pic>
      </p:grpSp>
      <p:pic>
        <p:nvPicPr>
          <p:cNvPr id="36" name="Picture 12" descr="CNX_logo_stacked2">
            <a:extLst>
              <a:ext uri="{FF2B5EF4-FFF2-40B4-BE49-F238E27FC236}">
                <a16:creationId xmlns:a16="http://schemas.microsoft.com/office/drawing/2014/main" id="{DD328DA7-CB1D-4ED5-AE61-B97531532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236" y="4584645"/>
            <a:ext cx="764092" cy="3922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8" descr="http://www.aws-partner-directory.com/PartnerDirectory/servlet/servlet.FileDownload?retURL=%2FPartnerDirectory%2Fapex%2FPartnerSearch&amp;file=00PE0000004d6z3">
            <a:extLst>
              <a:ext uri="{FF2B5EF4-FFF2-40B4-BE49-F238E27FC236}">
                <a16:creationId xmlns:a16="http://schemas.microsoft.com/office/drawing/2014/main" id="{116FF621-FD58-4BAD-9633-3AF42635A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1088" y="4531024"/>
            <a:ext cx="473543" cy="53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389.png">
            <a:extLst>
              <a:ext uri="{FF2B5EF4-FFF2-40B4-BE49-F238E27FC236}">
                <a16:creationId xmlns:a16="http://schemas.microsoft.com/office/drawing/2014/main" id="{6903DB24-1AD7-45F9-93C8-4E088AF90FEF}"/>
              </a:ext>
            </a:extLst>
          </p:cNvPr>
          <p:cNvPicPr/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076" y="4614575"/>
            <a:ext cx="625927" cy="393411"/>
          </a:xfrm>
          <a:prstGeom prst="rect">
            <a:avLst/>
          </a:prstGeom>
          <a:ln>
            <a:round/>
          </a:ln>
        </p:spPr>
      </p:pic>
      <p:pic>
        <p:nvPicPr>
          <p:cNvPr id="39" name="Picture 29">
            <a:extLst>
              <a:ext uri="{FF2B5EF4-FFF2-40B4-BE49-F238E27FC236}">
                <a16:creationId xmlns:a16="http://schemas.microsoft.com/office/drawing/2014/main" id="{BFFE6C64-4B34-4002-B8ED-790DE840568A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531" y="4084668"/>
            <a:ext cx="950556" cy="294108"/>
          </a:xfrm>
          <a:prstGeom prst="rect">
            <a:avLst/>
          </a:prstGeom>
        </p:spPr>
      </p:pic>
      <p:pic>
        <p:nvPicPr>
          <p:cNvPr id="40" name="Picture 4" descr="http://www.aws-partner-directory.com/PartnerDirectory/servlet/servlet.FileDownload?retURL=%2FPartnerDirectory%2Fapex%2FPartnerSearch&amp;file=00PE0000004cr0ZMAQ">
            <a:extLst>
              <a:ext uri="{FF2B5EF4-FFF2-40B4-BE49-F238E27FC236}">
                <a16:creationId xmlns:a16="http://schemas.microsoft.com/office/drawing/2014/main" id="{7B122C83-F7AF-44EA-9A7B-A42197200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714" y="3997839"/>
            <a:ext cx="444217" cy="4442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autodesk_logo_151x25">
            <a:extLst>
              <a:ext uri="{FF2B5EF4-FFF2-40B4-BE49-F238E27FC236}">
                <a16:creationId xmlns:a16="http://schemas.microsoft.com/office/drawing/2014/main" id="{BB89D484-B324-457F-AF28-8EC5B59C9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8308" y="4163930"/>
            <a:ext cx="1006815" cy="1666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473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2.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를 사용하는 이유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파트너사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0658733D-C022-429D-9832-26DE7FF7F0C8}"/>
              </a:ext>
            </a:extLst>
          </p:cNvPr>
          <p:cNvGrpSpPr/>
          <p:nvPr/>
        </p:nvGrpSpPr>
        <p:grpSpPr>
          <a:xfrm>
            <a:off x="1088608" y="1860343"/>
            <a:ext cx="8271731" cy="709537"/>
            <a:chOff x="940711" y="1012522"/>
            <a:chExt cx="6203798" cy="532153"/>
          </a:xfrm>
        </p:grpSpPr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E372D4C4-1CFF-4920-A9A0-940654297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81746" y="1129186"/>
              <a:ext cx="1255055" cy="308210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93F864F0-BFFB-4779-9EB8-8F8E70293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40711" y="1065095"/>
              <a:ext cx="685114" cy="479580"/>
            </a:xfrm>
            <a:prstGeom prst="rect">
              <a:avLst/>
            </a:prstGeom>
          </p:spPr>
        </p:pic>
        <p:pic>
          <p:nvPicPr>
            <p:cNvPr id="12" name="Picture 7" descr="http://www.bluedigm.com/resource/images/sub/img_sig_01.gif">
              <a:extLst>
                <a:ext uri="{FF2B5EF4-FFF2-40B4-BE49-F238E27FC236}">
                  <a16:creationId xmlns:a16="http://schemas.microsoft.com/office/drawing/2014/main" id="{8A476D7B-F3D8-4329-9886-80734C6170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47" t="22588" r="29068" b="23764"/>
            <a:stretch/>
          </p:blipFill>
          <p:spPr bwMode="auto">
            <a:xfrm>
              <a:off x="6517538" y="1012522"/>
              <a:ext cx="626971" cy="520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http://kr.gobizkorea.com/att/corp/saltware/logo_img_1311333606265.JPG">
              <a:extLst>
                <a:ext uri="{FF2B5EF4-FFF2-40B4-BE49-F238E27FC236}">
                  <a16:creationId xmlns:a16="http://schemas.microsoft.com/office/drawing/2014/main" id="{251295FD-49CA-4B3B-B9F9-D61332E338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428" y="1028662"/>
              <a:ext cx="1281480" cy="465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19E66E74-3DB9-48F1-A64D-B12C97DA2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85670" y="1135018"/>
              <a:ext cx="1571601" cy="318138"/>
            </a:xfrm>
            <a:prstGeom prst="rect">
              <a:avLst/>
            </a:prstGeom>
          </p:spPr>
        </p:pic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B9318393-4114-4E8D-B62B-0AEF732B9AD2}"/>
              </a:ext>
            </a:extLst>
          </p:cNvPr>
          <p:cNvGrpSpPr/>
          <p:nvPr/>
        </p:nvGrpSpPr>
        <p:grpSpPr>
          <a:xfrm>
            <a:off x="954911" y="4146676"/>
            <a:ext cx="10080000" cy="758340"/>
            <a:chOff x="840438" y="2864898"/>
            <a:chExt cx="7560000" cy="568755"/>
          </a:xfrm>
        </p:grpSpPr>
        <p:pic>
          <p:nvPicPr>
            <p:cNvPr id="18" name="Picture 14" descr="IAANSYS">
              <a:extLst>
                <a:ext uri="{FF2B5EF4-FFF2-40B4-BE49-F238E27FC236}">
                  <a16:creationId xmlns:a16="http://schemas.microsoft.com/office/drawing/2014/main" id="{38324081-9E1F-47D7-A463-67F4A81DD0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428" y="2864898"/>
              <a:ext cx="1002083" cy="544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2" descr="http://www.aws-partner-directory.com/PartnerDirectory/servlet/servlet.FileDownload?retURL=%2FPartnerDirectory%2Fapex%2FPartnerDetail%3FName%3DWellDataSystem.%2BCo.%252C%2BLtd&amp;file=00PE000000D6HxNMAV">
              <a:extLst>
                <a:ext uri="{FF2B5EF4-FFF2-40B4-BE49-F238E27FC236}">
                  <a16:creationId xmlns:a16="http://schemas.microsoft.com/office/drawing/2014/main" id="{B9AE110D-BE58-4743-8E20-3D4E5F54F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438" y="2994874"/>
              <a:ext cx="1026866" cy="347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http://www.realgrid.com/img/common/customer_3.gif">
              <a:extLst>
                <a:ext uri="{FF2B5EF4-FFF2-40B4-BE49-F238E27FC236}">
                  <a16:creationId xmlns:a16="http://schemas.microsoft.com/office/drawing/2014/main" id="{E78D87D0-54F5-4804-97B4-36914BFBB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379" y="2952517"/>
              <a:ext cx="1534096" cy="431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4">
              <a:extLst>
                <a:ext uri="{FF2B5EF4-FFF2-40B4-BE49-F238E27FC236}">
                  <a16:creationId xmlns:a16="http://schemas.microsoft.com/office/drawing/2014/main" id="{1694C27E-8C9D-4D6C-B801-31726DCB2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19074" y="3008029"/>
              <a:ext cx="1133792" cy="314665"/>
            </a:xfrm>
            <a:prstGeom prst="rect">
              <a:avLst/>
            </a:prstGeom>
          </p:spPr>
        </p:pic>
        <p:pic>
          <p:nvPicPr>
            <p:cNvPr id="23" name="Picture 2" descr="http://www.itnc.co.kr/images/comm/bottom.jpg">
              <a:extLst>
                <a:ext uri="{FF2B5EF4-FFF2-40B4-BE49-F238E27FC236}">
                  <a16:creationId xmlns:a16="http://schemas.microsoft.com/office/drawing/2014/main" id="{5728343D-903D-456E-B0B9-AD8C05201E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12131" y="2903250"/>
              <a:ext cx="931695" cy="530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://www.osci.kr/assets/img/osc-logo.png">
              <a:extLst>
                <a:ext uri="{FF2B5EF4-FFF2-40B4-BE49-F238E27FC236}">
                  <a16:creationId xmlns:a16="http://schemas.microsoft.com/office/drawing/2014/main" id="{8AB0D914-36C5-4B93-96E9-9C8EAB55D0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5836" y="2978762"/>
              <a:ext cx="1014602" cy="3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17">
            <a:extLst>
              <a:ext uri="{FF2B5EF4-FFF2-40B4-BE49-F238E27FC236}">
                <a16:creationId xmlns:a16="http://schemas.microsoft.com/office/drawing/2014/main" id="{EFDFDB3C-B542-471E-8369-9AF0BEECF8B9}"/>
              </a:ext>
            </a:extLst>
          </p:cNvPr>
          <p:cNvGrpSpPr/>
          <p:nvPr/>
        </p:nvGrpSpPr>
        <p:grpSpPr>
          <a:xfrm>
            <a:off x="2903485" y="1791940"/>
            <a:ext cx="8049921" cy="2033976"/>
            <a:chOff x="2301868" y="1083478"/>
            <a:chExt cx="6037441" cy="1525482"/>
          </a:xfrm>
        </p:grpSpPr>
        <p:pic>
          <p:nvPicPr>
            <p:cNvPr id="26" name="Picture 8" descr="http://nds.nongshim.co.kr/file/nds/photo/logo3%5b6%5d.jpg">
              <a:extLst>
                <a:ext uri="{FF2B5EF4-FFF2-40B4-BE49-F238E27FC236}">
                  <a16:creationId xmlns:a16="http://schemas.microsoft.com/office/drawing/2014/main" id="{571D0388-FC3F-4020-BBBD-F8E62A7AF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8233" y="1083478"/>
              <a:ext cx="1071075" cy="610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6" descr="https://pbs.twimg.com/profile_images/1237248087/______.jpg">
              <a:extLst>
                <a:ext uri="{FF2B5EF4-FFF2-40B4-BE49-F238E27FC236}">
                  <a16:creationId xmlns:a16="http://schemas.microsoft.com/office/drawing/2014/main" id="{7DFBB687-4214-44B7-BF5C-DD00806A3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1868" y="2201633"/>
              <a:ext cx="1416163" cy="156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8" descr="http://mylogo.incruit.com/2008/01/%EB%A7%88%ED%81%AC%EC%99%80%EB%A1%9C%EA%B3%A0(150,127).jpg">
              <a:extLst>
                <a:ext uri="{FF2B5EF4-FFF2-40B4-BE49-F238E27FC236}">
                  <a16:creationId xmlns:a16="http://schemas.microsoft.com/office/drawing/2014/main" id="{5CD37565-CD5E-461A-94B8-AB093F690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8915" y="1927864"/>
              <a:ext cx="780394" cy="660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1">
              <a:extLst>
                <a:ext uri="{FF2B5EF4-FFF2-40B4-BE49-F238E27FC236}">
                  <a16:creationId xmlns:a16="http://schemas.microsoft.com/office/drawing/2014/main" id="{8AB12A8C-8FFA-44F4-B5EF-20FBD3EF1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78670" y="1926667"/>
              <a:ext cx="931090" cy="569502"/>
            </a:xfrm>
            <a:prstGeom prst="rect">
              <a:avLst/>
            </a:prstGeom>
          </p:spPr>
        </p:pic>
        <p:pic>
          <p:nvPicPr>
            <p:cNvPr id="33" name="Picture 22">
              <a:extLst>
                <a:ext uri="{FF2B5EF4-FFF2-40B4-BE49-F238E27FC236}">
                  <a16:creationId xmlns:a16="http://schemas.microsoft.com/office/drawing/2014/main" id="{49ECF7F0-C534-46EB-85BF-796F6F792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5312" y="1907503"/>
              <a:ext cx="1202497" cy="701457"/>
            </a:xfrm>
            <a:prstGeom prst="rect">
              <a:avLst/>
            </a:prstGeom>
          </p:spPr>
        </p:pic>
        <p:pic>
          <p:nvPicPr>
            <p:cNvPr id="34" name="Picture 4" descr="http://kcloud.or.kr/wp-content/uploads/2015/07/15070601.png">
              <a:extLst>
                <a:ext uri="{FF2B5EF4-FFF2-40B4-BE49-F238E27FC236}">
                  <a16:creationId xmlns:a16="http://schemas.microsoft.com/office/drawing/2014/main" id="{55BDB65F-9861-4B2F-9DAD-A47BD504E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1843" y="1914275"/>
              <a:ext cx="1028254" cy="629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24">
            <a:extLst>
              <a:ext uri="{FF2B5EF4-FFF2-40B4-BE49-F238E27FC236}">
                <a16:creationId xmlns:a16="http://schemas.microsoft.com/office/drawing/2014/main" id="{6A98B9BC-68A1-46D4-81C1-A17548E17852}"/>
              </a:ext>
            </a:extLst>
          </p:cNvPr>
          <p:cNvGrpSpPr/>
          <p:nvPr/>
        </p:nvGrpSpPr>
        <p:grpSpPr>
          <a:xfrm>
            <a:off x="844559" y="5225777"/>
            <a:ext cx="8004385" cy="507785"/>
            <a:chOff x="757673" y="3799487"/>
            <a:chExt cx="6003289" cy="380839"/>
          </a:xfrm>
        </p:grpSpPr>
        <p:pic>
          <p:nvPicPr>
            <p:cNvPr id="36" name="Picture 10" descr="rockPLACE">
              <a:extLst>
                <a:ext uri="{FF2B5EF4-FFF2-40B4-BE49-F238E27FC236}">
                  <a16:creationId xmlns:a16="http://schemas.microsoft.com/office/drawing/2014/main" id="{80094C38-FD2A-4EC0-A3A5-C481459F3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0249" y="3873539"/>
              <a:ext cx="840713" cy="210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6">
              <a:extLst>
                <a:ext uri="{FF2B5EF4-FFF2-40B4-BE49-F238E27FC236}">
                  <a16:creationId xmlns:a16="http://schemas.microsoft.com/office/drawing/2014/main" id="{1FBF4793-44BC-445F-9E3C-2BCBBDAE6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6584" y="3876716"/>
              <a:ext cx="960371" cy="232016"/>
            </a:xfrm>
            <a:prstGeom prst="rect">
              <a:avLst/>
            </a:prstGeom>
          </p:spPr>
        </p:pic>
        <p:pic>
          <p:nvPicPr>
            <p:cNvPr id="38" name="Picture 2" descr="http://image.kmib.co.kr/online_image/2015/0420/201504201042_61140009357014_1.jpg">
              <a:extLst>
                <a:ext uri="{FF2B5EF4-FFF2-40B4-BE49-F238E27FC236}">
                  <a16:creationId xmlns:a16="http://schemas.microsoft.com/office/drawing/2014/main" id="{61AB56AF-FBF8-4661-AF88-80D279C54C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7673" y="3805124"/>
              <a:ext cx="1255318" cy="375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https://www.securitya.kr/eduwiz/bb/new/images/common/logo.gif">
              <a:extLst>
                <a:ext uri="{FF2B5EF4-FFF2-40B4-BE49-F238E27FC236}">
                  <a16:creationId xmlns:a16="http://schemas.microsoft.com/office/drawing/2014/main" id="{DBD9859A-E4E0-4F36-83AB-BC5BA29430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5497" y="3877026"/>
              <a:ext cx="1330788" cy="206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9">
              <a:extLst>
                <a:ext uri="{FF2B5EF4-FFF2-40B4-BE49-F238E27FC236}">
                  <a16:creationId xmlns:a16="http://schemas.microsoft.com/office/drawing/2014/main" id="{80861D1E-C58E-4D9F-95D6-4980946FA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72402" y="3799487"/>
              <a:ext cx="768709" cy="358282"/>
            </a:xfrm>
            <a:prstGeom prst="rect">
              <a:avLst/>
            </a:prstGeom>
          </p:spPr>
        </p:pic>
      </p:grpSp>
      <p:pic>
        <p:nvPicPr>
          <p:cNvPr id="41" name="Picture 4" descr="íí¬ë°ì´íì ëí ì´ë¯¸ì§ ê²ìê²°ê³¼">
            <a:extLst>
              <a:ext uri="{FF2B5EF4-FFF2-40B4-BE49-F238E27FC236}">
                <a16:creationId xmlns:a16="http://schemas.microsoft.com/office/drawing/2014/main" id="{BBD83BDE-B385-40B0-A8CC-93ACE191E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37" y="3053674"/>
            <a:ext cx="2104463" cy="50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AC9C900-AACD-46B4-BFAD-221531A7047A}"/>
              </a:ext>
            </a:extLst>
          </p:cNvPr>
          <p:cNvSpPr txBox="1"/>
          <p:nvPr/>
        </p:nvSpPr>
        <p:spPr>
          <a:xfrm>
            <a:off x="10913481" y="597757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+mn-ea"/>
              </a:rPr>
              <a:t>그 외 다수</a:t>
            </a:r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1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ABB09-D666-467B-95D8-DF69DD42D6F0}"/>
              </a:ext>
            </a:extLst>
          </p:cNvPr>
          <p:cNvSpPr txBox="1"/>
          <p:nvPr/>
        </p:nvSpPr>
        <p:spPr>
          <a:xfrm>
            <a:off x="8744394" y="5311396"/>
            <a:ext cx="1428100" cy="318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그 외 다수</a:t>
            </a:r>
            <a:r>
              <a:rPr lang="en-US" altLang="ko-KR" sz="11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635859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2.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를 사용하는 이유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AWS </a:t>
              </a:r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특징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AB4DBA-333F-4FDC-9BE2-666EF52F4BE2}"/>
              </a:ext>
            </a:extLst>
          </p:cNvPr>
          <p:cNvSpPr txBox="1"/>
          <p:nvPr/>
        </p:nvSpPr>
        <p:spPr>
          <a:xfrm>
            <a:off x="3782972" y="2692380"/>
            <a:ext cx="8332827" cy="206210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kumimoji="1" lang="ko-KR" altLang="en-US" sz="1400" b="1" dirty="0">
                <a:latin typeface="Noto Sans CJK KR Regular" panose="020B0500000000000000" pitchFamily="34" charset="-127"/>
                <a:ea typeface="Noto Sans CJK KR Bold" panose="020B0800000000000000"/>
              </a:rPr>
              <a:t>다른 클라우드 공급자보다 훨씬 </a:t>
            </a:r>
            <a:r>
              <a:rPr kumimoji="1" lang="ko-KR" altLang="en-US" sz="1400" b="1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Bold" panose="020B0800000000000000"/>
              </a:rPr>
              <a:t>더 많은 서비스와 서비스 내 기능 제공</a:t>
            </a:r>
            <a:r>
              <a:rPr kumimoji="1" lang="en-US" altLang="ko-KR" sz="1400" b="1" dirty="0">
                <a:latin typeface="Noto Sans CJK KR Regular" panose="020B0500000000000000" pitchFamily="34" charset="-127"/>
                <a:ea typeface="Noto Sans CJK KR Bold" panose="020B0800000000000000"/>
              </a:rPr>
              <a:t> 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AutoNum type="arabicPeriod"/>
            </a:pPr>
            <a:endParaRPr kumimoji="1" lang="en-US" altLang="ko-KR" sz="1400" b="1" dirty="0">
              <a:latin typeface="Noto Sans CJK KR Regular" panose="020B0500000000000000" pitchFamily="34" charset="-127"/>
              <a:ea typeface="Noto Sans CJK KR Bold" panose="020B0800000000000000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전 세계적으로 </a:t>
            </a:r>
            <a:r>
              <a:rPr kumimoji="1" lang="ko-KR" altLang="en-US" sz="1400" b="1" dirty="0">
                <a:solidFill>
                  <a:srgbClr val="FFBA52"/>
                </a:solidFill>
                <a:latin typeface="Noto Sans CJK KR Bold" panose="020B0800000000000000" pitchFamily="34" charset="-127"/>
                <a:ea typeface="Noto Sans CJK KR Bold" panose="020B0800000000000000"/>
              </a:rPr>
              <a:t>수백만 명의 활동 고객과 수만 개의 파트너</a:t>
            </a: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로 이루어진 규모의 커뮤니티</a:t>
            </a:r>
            <a:endParaRPr kumimoji="1" lang="en-US" altLang="ko-KR" sz="1400" b="1" dirty="0">
              <a:latin typeface="Noto Sans CJK KR Bold" panose="020B0800000000000000" pitchFamily="34" charset="-127"/>
              <a:ea typeface="Noto Sans CJK KR Bold" panose="020B0800000000000000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AutoNum type="arabicPeriod"/>
            </a:pPr>
            <a:endParaRPr kumimoji="1" lang="en-US" altLang="ko-KR" sz="1400" b="1" dirty="0">
              <a:latin typeface="Noto Sans CJK KR Bold" panose="020B0800000000000000" pitchFamily="34" charset="-127"/>
              <a:ea typeface="Noto Sans CJK KR Bold" panose="020B0800000000000000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핵심 인프라는 군사</a:t>
            </a:r>
            <a:r>
              <a:rPr kumimoji="1" lang="en-US" altLang="ko-KR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, </a:t>
            </a: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국제 은행 및 </a:t>
            </a:r>
            <a:r>
              <a:rPr kumimoji="1" lang="ko-KR" altLang="en-US" sz="1400" b="1" dirty="0">
                <a:solidFill>
                  <a:srgbClr val="FFBA52"/>
                </a:solidFill>
                <a:latin typeface="Noto Sans CJK KR Bold" panose="020B0800000000000000" pitchFamily="34" charset="-127"/>
                <a:ea typeface="Noto Sans CJK KR Bold" panose="020B0800000000000000"/>
              </a:rPr>
              <a:t>보안이 매우 중요한 조직의 보안 요구사항 </a:t>
            </a: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충족</a:t>
            </a:r>
            <a:endParaRPr kumimoji="1" lang="en-US" altLang="ko-KR" sz="1400" b="1" dirty="0">
              <a:latin typeface="Noto Sans CJK KR Bold" panose="020B0800000000000000" pitchFamily="34" charset="-127"/>
              <a:ea typeface="Noto Sans CJK KR Bold" panose="020B0800000000000000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AutoNum type="arabicPeriod"/>
            </a:pPr>
            <a:endParaRPr kumimoji="1" lang="en-US" altLang="ko-KR" sz="1400" b="1" dirty="0">
              <a:latin typeface="Noto Sans CJK KR Bold" panose="020B0800000000000000" pitchFamily="34" charset="-127"/>
              <a:ea typeface="Noto Sans CJK KR Bold" panose="020B0800000000000000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kumimoji="1" lang="en-US" altLang="ko-KR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16</a:t>
            </a: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년 넘게 전 세계 수백만 명의 고객에게 </a:t>
            </a:r>
            <a:r>
              <a:rPr kumimoji="1" lang="ko-KR" altLang="en-US" sz="1400" b="1" dirty="0">
                <a:solidFill>
                  <a:srgbClr val="FFBA52"/>
                </a:solidFill>
                <a:latin typeface="Noto Sans CJK KR Bold" panose="020B0800000000000000" pitchFamily="34" charset="-127"/>
                <a:ea typeface="Noto Sans CJK KR Bold" panose="020B0800000000000000"/>
              </a:rPr>
              <a:t>다양한 사용 사례</a:t>
            </a: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를 지원하는 클라우드 서비스 제공</a:t>
            </a:r>
            <a:endParaRPr kumimoji="1" lang="en-US" altLang="ko-KR" sz="1400" b="1" dirty="0">
              <a:latin typeface="Noto Sans CJK KR Bold" panose="020B0800000000000000" pitchFamily="34" charset="-127"/>
              <a:ea typeface="Noto Sans CJK KR Bold" panose="020B0800000000000000"/>
            </a:endParaRPr>
          </a:p>
        </p:txBody>
      </p:sp>
      <p:pic>
        <p:nvPicPr>
          <p:cNvPr id="11" name="Picture 2" descr="파일:Amazon Web Services Logo.svg - 위키백과, 우리 모두의 백과사전">
            <a:extLst>
              <a:ext uri="{FF2B5EF4-FFF2-40B4-BE49-F238E27FC236}">
                <a16:creationId xmlns:a16="http://schemas.microsoft.com/office/drawing/2014/main" id="{FB2F4B1E-0112-403E-9B02-69D90F293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17" y="2994353"/>
            <a:ext cx="2796698" cy="167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891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1973C1E-073C-4C15-9804-2683252A4C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r="59839"/>
          <a:stretch/>
        </p:blipFill>
        <p:spPr>
          <a:xfrm>
            <a:off x="-1" y="0"/>
            <a:ext cx="460644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05AC6D-4130-4CE7-9B67-643B96390111}"/>
              </a:ext>
            </a:extLst>
          </p:cNvPr>
          <p:cNvSpPr txBox="1"/>
          <p:nvPr/>
        </p:nvSpPr>
        <p:spPr>
          <a:xfrm>
            <a:off x="4788487" y="2473388"/>
            <a:ext cx="679297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rPr>
              <a:t>3. AWS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rPr>
              <a:t>주요 서비스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0825F-F156-4E41-9D58-034DFC34E030}"/>
              </a:ext>
            </a:extLst>
          </p:cNvPr>
          <p:cNvSpPr txBox="1"/>
          <p:nvPr/>
        </p:nvSpPr>
        <p:spPr>
          <a:xfrm>
            <a:off x="4908550" y="2957038"/>
            <a:ext cx="6397876" cy="2404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F11917-1512-445A-97AB-005D82C8E1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2127AC-30F8-4545-9331-6AC9FFC9BC4B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015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23" name="Picture 16">
            <a:extLst>
              <a:ext uri="{FF2B5EF4-FFF2-40B4-BE49-F238E27FC236}">
                <a16:creationId xmlns:a16="http://schemas.microsoft.com/office/drawing/2014/main" id="{59F08FF5-CA5C-48C0-B36C-D68AD85EE19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1D222F"/>
              </a:clrFrom>
              <a:clrTo>
                <a:srgbClr val="1D222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088" y="1511976"/>
            <a:ext cx="8694261" cy="4638356"/>
          </a:xfrm>
          <a:prstGeom prst="rect">
            <a:avLst/>
          </a:prstGeom>
        </p:spPr>
      </p:pic>
      <p:sp>
        <p:nvSpPr>
          <p:cNvPr id="24" name="Rectangle 14">
            <a:extLst>
              <a:ext uri="{FF2B5EF4-FFF2-40B4-BE49-F238E27FC236}">
                <a16:creationId xmlns:a16="http://schemas.microsoft.com/office/drawing/2014/main" id="{6272220A-0F07-4BF4-BF51-F33AF2CD9645}"/>
              </a:ext>
            </a:extLst>
          </p:cNvPr>
          <p:cNvSpPr/>
          <p:nvPr/>
        </p:nvSpPr>
        <p:spPr>
          <a:xfrm>
            <a:off x="3322828" y="5196679"/>
            <a:ext cx="2162047" cy="953653"/>
          </a:xfrm>
          <a:prstGeom prst="rect">
            <a:avLst/>
          </a:prstGeom>
          <a:noFill/>
          <a:ln w="38100">
            <a:solidFill>
              <a:srgbClr val="FF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21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컴퓨팅 서비스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29BC98-F184-488B-A45A-BF0BFB2D6781}"/>
              </a:ext>
            </a:extLst>
          </p:cNvPr>
          <p:cNvGrpSpPr/>
          <p:nvPr/>
        </p:nvGrpSpPr>
        <p:grpSpPr>
          <a:xfrm>
            <a:off x="1878612" y="2522665"/>
            <a:ext cx="2362492" cy="1642421"/>
            <a:chOff x="1419395" y="2522663"/>
            <a:chExt cx="2362492" cy="1642421"/>
          </a:xfrm>
        </p:grpSpPr>
        <p:pic>
          <p:nvPicPr>
            <p:cNvPr id="9" name="Graphic 5">
              <a:extLst>
                <a:ext uri="{FF2B5EF4-FFF2-40B4-BE49-F238E27FC236}">
                  <a16:creationId xmlns:a16="http://schemas.microsoft.com/office/drawing/2014/main" id="{336B3DB9-5C07-4F09-B79C-015033AB81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86" y="2522663"/>
              <a:ext cx="1140443" cy="1140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B957EF9C-1300-4D47-8A29-82033B2859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9395" y="3703419"/>
              <a:ext cx="23624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Elastic Compute Cloud (Amazon EC2)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8701C5-56B0-4A2B-B640-3F8A3C24726F}"/>
              </a:ext>
            </a:extLst>
          </p:cNvPr>
          <p:cNvGrpSpPr/>
          <p:nvPr/>
        </p:nvGrpSpPr>
        <p:grpSpPr>
          <a:xfrm>
            <a:off x="4995067" y="2522665"/>
            <a:ext cx="2201862" cy="1642419"/>
            <a:chOff x="4113622" y="2522664"/>
            <a:chExt cx="2201862" cy="1642419"/>
          </a:xfrm>
        </p:grpSpPr>
        <p:pic>
          <p:nvPicPr>
            <p:cNvPr id="12" name="Graphic 27">
              <a:extLst>
                <a:ext uri="{FF2B5EF4-FFF2-40B4-BE49-F238E27FC236}">
                  <a16:creationId xmlns:a16="http://schemas.microsoft.com/office/drawing/2014/main" id="{83EFD9DE-F158-4A9F-B4B0-F72DD14B90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332" y="2522664"/>
              <a:ext cx="1140442" cy="1140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6">
              <a:extLst>
                <a:ext uri="{FF2B5EF4-FFF2-40B4-BE49-F238E27FC236}">
                  <a16:creationId xmlns:a16="http://schemas.microsoft.com/office/drawing/2014/main" id="{85319046-49BD-441C-8EC0-851FAF6286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3622" y="3703418"/>
              <a:ext cx="220186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EC2</a:t>
              </a:r>
              <a:b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Auto Scaling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3A6623D-A3E3-49CB-8F56-D237827154C8}"/>
              </a:ext>
            </a:extLst>
          </p:cNvPr>
          <p:cNvGrpSpPr/>
          <p:nvPr/>
        </p:nvGrpSpPr>
        <p:grpSpPr>
          <a:xfrm>
            <a:off x="7950892" y="2525740"/>
            <a:ext cx="2201862" cy="1457754"/>
            <a:chOff x="7950892" y="2525740"/>
            <a:chExt cx="2201862" cy="1457754"/>
          </a:xfrm>
        </p:grpSpPr>
        <p:pic>
          <p:nvPicPr>
            <p:cNvPr id="15" name="Graphic 44">
              <a:extLst>
                <a:ext uri="{FF2B5EF4-FFF2-40B4-BE49-F238E27FC236}">
                  <a16:creationId xmlns:a16="http://schemas.microsoft.com/office/drawing/2014/main" id="{57F1C784-4E82-4BB7-8568-6A8434F95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81602" y="2525740"/>
              <a:ext cx="1140442" cy="1140442"/>
            </a:xfrm>
            <a:prstGeom prst="rect">
              <a:avLst/>
            </a:prstGeom>
          </p:spPr>
        </p:pic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DFC9CB01-B273-43DF-8F36-82B10D2C74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0892" y="3706495"/>
              <a:ext cx="22018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BB95715-755A-4F6B-9E5F-02A167C65BAF}"/>
              </a:ext>
            </a:extLst>
          </p:cNvPr>
          <p:cNvSpPr txBox="1"/>
          <p:nvPr/>
        </p:nvSpPr>
        <p:spPr>
          <a:xfrm>
            <a:off x="2245778" y="4433465"/>
            <a:ext cx="162509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가상 서버 서비스</a:t>
            </a:r>
            <a:endParaRPr kumimoji="1" lang="en-US" altLang="ko-KR" sz="1400" b="1" dirty="0">
              <a:latin typeface="Noto Sans CJK KR Bold" panose="020B0800000000000000" pitchFamily="34" charset="-127"/>
              <a:ea typeface="Noto Sans CJK KR Bold" panose="020B080000000000000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A627E7-E33B-4E14-B700-17AE05D3EE66}"/>
              </a:ext>
            </a:extLst>
          </p:cNvPr>
          <p:cNvSpPr txBox="1"/>
          <p:nvPr/>
        </p:nvSpPr>
        <p:spPr>
          <a:xfrm>
            <a:off x="5139259" y="4433465"/>
            <a:ext cx="1913477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서버 자동 확장</a:t>
            </a:r>
            <a:r>
              <a:rPr kumimoji="1" lang="en-US" altLang="ko-KR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/</a:t>
            </a: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축소</a:t>
            </a:r>
            <a:endParaRPr kumimoji="1" lang="en-US" altLang="ko-KR" sz="1400" b="1" dirty="0">
              <a:latin typeface="Noto Sans CJK KR Bold" panose="020B0800000000000000" pitchFamily="34" charset="-127"/>
              <a:ea typeface="Noto Sans CJK KR Bold" panose="020B080000000000000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0BF3D5-85E3-4557-86D3-AC311739B95E}"/>
              </a:ext>
            </a:extLst>
          </p:cNvPr>
          <p:cNvSpPr txBox="1"/>
          <p:nvPr/>
        </p:nvSpPr>
        <p:spPr>
          <a:xfrm>
            <a:off x="8321126" y="4433464"/>
            <a:ext cx="152696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서버리스 컴퓨팅</a:t>
            </a:r>
            <a:endParaRPr kumimoji="1" lang="en-US" altLang="ko-KR" sz="1400" b="1" dirty="0">
              <a:latin typeface="Noto Sans CJK KR Bold" panose="020B0800000000000000" pitchFamily="34" charset="-127"/>
              <a:ea typeface="Noto Sans CJK KR Bold" panose="020B08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336803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컴퓨팅 서비스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Amazon EC2 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29BC98-F184-488B-A45A-BF0BFB2D6781}"/>
              </a:ext>
            </a:extLst>
          </p:cNvPr>
          <p:cNvGrpSpPr/>
          <p:nvPr/>
        </p:nvGrpSpPr>
        <p:grpSpPr>
          <a:xfrm>
            <a:off x="1878612" y="2522665"/>
            <a:ext cx="2362492" cy="1642421"/>
            <a:chOff x="1419395" y="2522663"/>
            <a:chExt cx="2362492" cy="1642421"/>
          </a:xfrm>
        </p:grpSpPr>
        <p:pic>
          <p:nvPicPr>
            <p:cNvPr id="9" name="Graphic 5">
              <a:extLst>
                <a:ext uri="{FF2B5EF4-FFF2-40B4-BE49-F238E27FC236}">
                  <a16:creationId xmlns:a16="http://schemas.microsoft.com/office/drawing/2014/main" id="{336B3DB9-5C07-4F09-B79C-015033AB81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86" y="2522663"/>
              <a:ext cx="1140443" cy="1140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B957EF9C-1300-4D47-8A29-82033B2859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9395" y="3703419"/>
              <a:ext cx="23624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Elastic Compute Cloud (Amazon EC2)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9C4FFF7-AA46-4881-83C4-35B2DBE4B89F}"/>
              </a:ext>
            </a:extLst>
          </p:cNvPr>
          <p:cNvSpPr txBox="1"/>
          <p:nvPr/>
        </p:nvSpPr>
        <p:spPr>
          <a:xfrm>
            <a:off x="5753814" y="2521804"/>
            <a:ext cx="6248795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Virtual Machine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비즈니스에 부합한 다양한 인스턴스 타입 제공 </a:t>
            </a:r>
            <a:r>
              <a:rPr kumimoji="1" lang="en-US" altLang="ko-KR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(500</a:t>
            </a: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여개 이상</a:t>
            </a:r>
            <a:r>
              <a:rPr kumimoji="1" lang="en-US" altLang="ko-KR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필요할 때 즉각 인스턴스 생성 가능 </a:t>
            </a:r>
            <a:endParaRPr kumimoji="1" lang="en-US" altLang="ko-KR" sz="1400" b="1" dirty="0">
              <a:latin typeface="Noto Sans CJK KR Bold" panose="020B0800000000000000" pitchFamily="34" charset="-127"/>
              <a:ea typeface="Noto Sans CJK KR Bold" panose="020B080000000000000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요구사항에 따라 인스턴스 타입 변경 가능 </a:t>
            </a:r>
            <a:endParaRPr kumimoji="1" lang="en-US" altLang="ko-KR" sz="1400" b="1" dirty="0">
              <a:latin typeface="Noto Sans CJK KR Bold" panose="020B0800000000000000" pitchFamily="34" charset="-127"/>
              <a:ea typeface="Noto Sans CJK KR Bold" panose="020B080000000000000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사용한 만큼 과금</a:t>
            </a:r>
            <a:endParaRPr kumimoji="1" lang="en-US" altLang="ko-KR" sz="1400" b="1" dirty="0">
              <a:latin typeface="Noto Sans CJK KR Bold" panose="020B0800000000000000" pitchFamily="34" charset="-127"/>
              <a:ea typeface="Noto Sans CJK KR Bold" panose="020B0800000000000000"/>
            </a:endParaRPr>
          </a:p>
        </p:txBody>
      </p:sp>
      <p:pic>
        <p:nvPicPr>
          <p:cNvPr id="24" name="Picture 2" descr="https://cdn-icons-png.flaticon.com/512/2432/2432574.png">
            <a:extLst>
              <a:ext uri="{FF2B5EF4-FFF2-40B4-BE49-F238E27FC236}">
                <a16:creationId xmlns:a16="http://schemas.microsoft.com/office/drawing/2014/main" id="{1B4C48E0-8976-4C64-B49E-D47E7A514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499" y="4405263"/>
            <a:ext cx="871876" cy="8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s://cdn-icons-png.flaticon.com/512/5818/5818283.png">
            <a:extLst>
              <a:ext uri="{FF2B5EF4-FFF2-40B4-BE49-F238E27FC236}">
                <a16:creationId xmlns:a16="http://schemas.microsoft.com/office/drawing/2014/main" id="{FA5C04D4-BC34-4E13-88AD-952F39BF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21" y="4458227"/>
            <a:ext cx="769723" cy="76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ttps://cdn-icons-png.flaticon.com/512/901/901188.png">
            <a:extLst>
              <a:ext uri="{FF2B5EF4-FFF2-40B4-BE49-F238E27FC236}">
                <a16:creationId xmlns:a16="http://schemas.microsoft.com/office/drawing/2014/main" id="{4652B196-EF62-4546-9C82-460C33E81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969" y="4405261"/>
            <a:ext cx="890727" cy="89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s://cdn-icons-png.flaticon.com/512/6303/6303910.png">
            <a:extLst>
              <a:ext uri="{FF2B5EF4-FFF2-40B4-BE49-F238E27FC236}">
                <a16:creationId xmlns:a16="http://schemas.microsoft.com/office/drawing/2014/main" id="{DAA22C70-5CFC-4E02-ADA5-2ECEA1400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274" y="4345329"/>
            <a:ext cx="961341" cy="96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9159E6B-2403-4EE6-A7EA-3502A8D6B0E2}"/>
              </a:ext>
            </a:extLst>
          </p:cNvPr>
          <p:cNvSpPr txBox="1"/>
          <p:nvPr/>
        </p:nvSpPr>
        <p:spPr>
          <a:xfrm>
            <a:off x="1994085" y="5287426"/>
            <a:ext cx="1633553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kumimoji="1" lang="en-US" altLang="ko-KR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INTEL, AMD, ARM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C8E92D-0C8F-4CE6-BE51-3A05BF6D9406}"/>
              </a:ext>
            </a:extLst>
          </p:cNvPr>
          <p:cNvSpPr txBox="1"/>
          <p:nvPr/>
        </p:nvSpPr>
        <p:spPr>
          <a:xfrm>
            <a:off x="3939328" y="5288454"/>
            <a:ext cx="219797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kumimoji="1" lang="en-US" altLang="ko-KR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Linux, Windows, MacOS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BCA8E7-DF62-41BD-B6F0-F17FBC5BEC2B}"/>
              </a:ext>
            </a:extLst>
          </p:cNvPr>
          <p:cNvSpPr txBox="1"/>
          <p:nvPr/>
        </p:nvSpPr>
        <p:spPr>
          <a:xfrm>
            <a:off x="6452214" y="5310428"/>
            <a:ext cx="116223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kumimoji="1" lang="en-US" altLang="ko-KR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~ 400Gbps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60C84E-922F-4BE0-A150-41BA11AB14A9}"/>
              </a:ext>
            </a:extLst>
          </p:cNvPr>
          <p:cNvSpPr txBox="1"/>
          <p:nvPr/>
        </p:nvSpPr>
        <p:spPr>
          <a:xfrm>
            <a:off x="7590919" y="5323026"/>
            <a:ext cx="336405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kumimoji="1" lang="en-US" altLang="ko-KR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NVIDIA GPU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5152D3-532F-4AB3-A70C-CB59BB49E70F}"/>
              </a:ext>
            </a:extLst>
          </p:cNvPr>
          <p:cNvSpPr txBox="1"/>
          <p:nvPr/>
        </p:nvSpPr>
        <p:spPr>
          <a:xfrm>
            <a:off x="496147" y="1552716"/>
            <a:ext cx="10721667" cy="50513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거의 모든 워크로드에 적합한 컴퓨팅</a:t>
            </a:r>
          </a:p>
        </p:txBody>
      </p:sp>
    </p:spTree>
    <p:extLst>
      <p:ext uri="{BB962C8B-B14F-4D97-AF65-F5344CB8AC3E}">
        <p14:creationId xmlns:p14="http://schemas.microsoft.com/office/powerpoint/2010/main" val="1741208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1973C1E-073C-4C15-9804-2683252A4C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r="59839"/>
          <a:stretch/>
        </p:blipFill>
        <p:spPr>
          <a:xfrm>
            <a:off x="-1" y="0"/>
            <a:ext cx="460644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05AC6D-4130-4CE7-9B67-643B96390111}"/>
              </a:ext>
            </a:extLst>
          </p:cNvPr>
          <p:cNvSpPr txBox="1"/>
          <p:nvPr/>
        </p:nvSpPr>
        <p:spPr>
          <a:xfrm>
            <a:off x="4788487" y="2473388"/>
            <a:ext cx="679297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rPr>
              <a:t>1.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rPr>
              <a:t>클라우드 컴퓨팅이란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rPr>
              <a:t>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0825F-F156-4E41-9D58-034DFC34E030}"/>
              </a:ext>
            </a:extLst>
          </p:cNvPr>
          <p:cNvSpPr txBox="1"/>
          <p:nvPr/>
        </p:nvSpPr>
        <p:spPr>
          <a:xfrm>
            <a:off x="4908550" y="2957038"/>
            <a:ext cx="6397876" cy="2404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F11917-1512-445A-97AB-005D82C8E1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2127AC-30F8-4545-9331-6AC9FFC9BC4B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879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컴퓨팅 서비스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Amazon EC2 </a:t>
              </a:r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패밀리 종류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 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C9A5F01-84BF-48A5-97A8-EF21602A5799}"/>
              </a:ext>
            </a:extLst>
          </p:cNvPr>
          <p:cNvGrpSpPr/>
          <p:nvPr/>
        </p:nvGrpSpPr>
        <p:grpSpPr>
          <a:xfrm>
            <a:off x="1379857" y="1451333"/>
            <a:ext cx="2209691" cy="1821118"/>
            <a:chOff x="1791651" y="1507864"/>
            <a:chExt cx="2209691" cy="1821118"/>
          </a:xfrm>
        </p:grpSpPr>
        <p:pic>
          <p:nvPicPr>
            <p:cNvPr id="21" name="Graphic 139">
              <a:extLst>
                <a:ext uri="{FF2B5EF4-FFF2-40B4-BE49-F238E27FC236}">
                  <a16:creationId xmlns:a16="http://schemas.microsoft.com/office/drawing/2014/main" id="{DB08D021-8596-41A8-8DD2-F8EFF07B8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83413" y="1507864"/>
              <a:ext cx="826168" cy="826168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6F45C5-6109-47FB-AC40-C945F707990F}"/>
                </a:ext>
              </a:extLst>
            </p:cNvPr>
            <p:cNvSpPr txBox="1"/>
            <p:nvPr/>
          </p:nvSpPr>
          <p:spPr>
            <a:xfrm>
              <a:off x="1791651" y="2376477"/>
              <a:ext cx="2209691" cy="95250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400" b="1" dirty="0">
                  <a:ea typeface="Noto Sans CJK KR Bold" panose="020B0800000000000000"/>
                </a:rPr>
                <a:t>범용</a:t>
              </a:r>
              <a:endParaRPr lang="en-US" altLang="ko-KR" sz="2400" b="1" dirty="0">
                <a:ea typeface="Noto Sans CJK KR Bold" panose="020B0800000000000000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400" dirty="0">
                  <a:ea typeface="Noto Sans CJK KR Bold" panose="020B0800000000000000"/>
                </a:rPr>
                <a:t>컴퓨팅</a:t>
              </a:r>
              <a:r>
                <a:rPr lang="en-US" altLang="ko-KR" sz="1400" dirty="0">
                  <a:ea typeface="Noto Sans CJK KR Bold" panose="020B0800000000000000"/>
                </a:rPr>
                <a:t>/</a:t>
              </a:r>
              <a:r>
                <a:rPr lang="ko-KR" altLang="en-US" sz="1400" dirty="0">
                  <a:ea typeface="Noto Sans CJK KR Bold" panose="020B0800000000000000"/>
                </a:rPr>
                <a:t>메모리</a:t>
              </a:r>
              <a:r>
                <a:rPr lang="en-US" altLang="ko-KR" sz="1400" dirty="0">
                  <a:ea typeface="Noto Sans CJK KR Bold" panose="020B0800000000000000"/>
                </a:rPr>
                <a:t>/</a:t>
              </a:r>
              <a:r>
                <a:rPr lang="ko-KR" altLang="en-US" sz="1400" dirty="0">
                  <a:ea typeface="Noto Sans CJK KR Bold" panose="020B0800000000000000"/>
                </a:rPr>
                <a:t>네트워크</a:t>
              </a:r>
              <a:br>
                <a:rPr lang="en-US" altLang="ko-KR" sz="1400" dirty="0">
                  <a:ea typeface="Noto Sans CJK KR Bold" panose="020B0800000000000000"/>
                </a:rPr>
              </a:br>
              <a:r>
                <a:rPr lang="ko-KR" altLang="en-US" sz="1400" dirty="0">
                  <a:ea typeface="Noto Sans CJK KR Bold" panose="020B0800000000000000"/>
                </a:rPr>
                <a:t>리소스의 균형적 사용</a:t>
              </a:r>
              <a:endParaRPr lang="en-US" altLang="ko-KR" sz="1400" dirty="0">
                <a:ea typeface="Noto Sans CJK KR Bold" panose="020B080000000000000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724294-C7C6-4762-A089-C0EDC6F1DF88}"/>
              </a:ext>
            </a:extLst>
          </p:cNvPr>
          <p:cNvGrpSpPr/>
          <p:nvPr/>
        </p:nvGrpSpPr>
        <p:grpSpPr>
          <a:xfrm>
            <a:off x="4664972" y="1484977"/>
            <a:ext cx="3037652" cy="1824562"/>
            <a:chOff x="4205083" y="1451333"/>
            <a:chExt cx="3037652" cy="1824562"/>
          </a:xfrm>
        </p:grpSpPr>
        <p:pic>
          <p:nvPicPr>
            <p:cNvPr id="22" name="Graphic 125">
              <a:extLst>
                <a:ext uri="{FF2B5EF4-FFF2-40B4-BE49-F238E27FC236}">
                  <a16:creationId xmlns:a16="http://schemas.microsoft.com/office/drawing/2014/main" id="{404943D6-62F1-4F12-97F3-1875F9706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22051" y="1451333"/>
              <a:ext cx="803717" cy="803717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47A719-EBE9-447E-833B-6951DFE29A70}"/>
                </a:ext>
              </a:extLst>
            </p:cNvPr>
            <p:cNvSpPr txBox="1"/>
            <p:nvPr/>
          </p:nvSpPr>
          <p:spPr>
            <a:xfrm>
              <a:off x="4205083" y="2323390"/>
              <a:ext cx="3037652" cy="95250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400" b="1" dirty="0">
                  <a:ea typeface="Noto Sans CJK KR Bold" panose="020B0800000000000000"/>
                </a:rPr>
                <a:t>컴퓨팅</a:t>
              </a:r>
              <a:endParaRPr lang="en-US" altLang="ko-KR" sz="2400" b="1" dirty="0">
                <a:ea typeface="Noto Sans CJK KR Bold" panose="020B0800000000000000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400" dirty="0">
                  <a:ea typeface="Noto Sans CJK KR Bold" panose="020B0800000000000000"/>
                </a:rPr>
                <a:t>최소 성능의 프로세서</a:t>
              </a:r>
              <a:br>
                <a:rPr lang="en-US" altLang="ko-KR" sz="1400" dirty="0">
                  <a:ea typeface="Noto Sans CJK KR Bold" panose="020B0800000000000000"/>
                </a:rPr>
              </a:br>
              <a:r>
                <a:rPr lang="ko-KR" altLang="en-US" sz="1400" dirty="0">
                  <a:ea typeface="Noto Sans CJK KR Bold" panose="020B0800000000000000"/>
                </a:rPr>
                <a:t>성능 대비 저렴한 가격</a:t>
              </a:r>
              <a:endParaRPr lang="en-US" altLang="ko-KR" sz="1400" dirty="0">
                <a:ea typeface="Noto Sans CJK KR Bold" panose="020B080000000000000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85A14F-116D-4681-A684-DF146E28674B}"/>
              </a:ext>
            </a:extLst>
          </p:cNvPr>
          <p:cNvGrpSpPr/>
          <p:nvPr/>
        </p:nvGrpSpPr>
        <p:grpSpPr>
          <a:xfrm>
            <a:off x="8868255" y="3798649"/>
            <a:ext cx="3037652" cy="1900916"/>
            <a:chOff x="9558793" y="3990470"/>
            <a:chExt cx="3037652" cy="1900916"/>
          </a:xfrm>
        </p:grpSpPr>
        <p:pic>
          <p:nvPicPr>
            <p:cNvPr id="41" name="Graphic 127">
              <a:extLst>
                <a:ext uri="{FF2B5EF4-FFF2-40B4-BE49-F238E27FC236}">
                  <a16:creationId xmlns:a16="http://schemas.microsoft.com/office/drawing/2014/main" id="{E4C91B21-6A14-41CD-AA7B-1FA1B7BEB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670214" y="3990470"/>
              <a:ext cx="814810" cy="81481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2270609-0308-4D38-BFC8-0B7AF6A9C80D}"/>
                </a:ext>
              </a:extLst>
            </p:cNvPr>
            <p:cNvSpPr txBox="1"/>
            <p:nvPr/>
          </p:nvSpPr>
          <p:spPr>
            <a:xfrm>
              <a:off x="9558793" y="4874120"/>
              <a:ext cx="3037652" cy="10172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400" b="1" dirty="0"/>
                <a:t>스토리지</a:t>
              </a:r>
              <a:endParaRPr lang="en-US" altLang="ko-KR" sz="2400" b="1" dirty="0"/>
            </a:p>
            <a:p>
              <a:pPr algn="ctr">
                <a:lnSpc>
                  <a:spcPct val="110000"/>
                </a:lnSpc>
              </a:pPr>
              <a:r>
                <a:rPr lang="ko-KR" altLang="en-US" sz="1600" dirty="0"/>
                <a:t>높은 디스크 처리량</a:t>
              </a:r>
              <a:br>
                <a:rPr lang="en-US" altLang="ko-KR" sz="1600" dirty="0"/>
              </a:br>
              <a:r>
                <a:rPr lang="ko-KR" altLang="en-US" sz="1600" dirty="0"/>
                <a:t>단위당 최소 가격</a:t>
              </a:r>
              <a:endParaRPr lang="en-US" altLang="ko-KR" sz="160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1F5B0E-0163-46EE-92D6-519B9DC2A6EC}"/>
              </a:ext>
            </a:extLst>
          </p:cNvPr>
          <p:cNvGrpSpPr/>
          <p:nvPr/>
        </p:nvGrpSpPr>
        <p:grpSpPr>
          <a:xfrm>
            <a:off x="8601555" y="1475247"/>
            <a:ext cx="3037652" cy="1831493"/>
            <a:chOff x="8346864" y="1709805"/>
            <a:chExt cx="3037652" cy="1831493"/>
          </a:xfrm>
        </p:grpSpPr>
        <p:pic>
          <p:nvPicPr>
            <p:cNvPr id="35" name="Graphic 145">
              <a:extLst>
                <a:ext uri="{FF2B5EF4-FFF2-40B4-BE49-F238E27FC236}">
                  <a16:creationId xmlns:a16="http://schemas.microsoft.com/office/drawing/2014/main" id="{E9883967-CB8C-4DCE-9227-513456D04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65705" y="1709805"/>
              <a:ext cx="814809" cy="81480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389B603-475A-4AD5-8959-042AA1085E68}"/>
                </a:ext>
              </a:extLst>
            </p:cNvPr>
            <p:cNvSpPr txBox="1"/>
            <p:nvPr/>
          </p:nvSpPr>
          <p:spPr>
            <a:xfrm>
              <a:off x="8346864" y="2588793"/>
              <a:ext cx="3037652" cy="95250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400" b="1" dirty="0"/>
                <a:t>메모리</a:t>
              </a:r>
              <a:endParaRPr lang="en-US" altLang="ko-KR" sz="2400" b="1" dirty="0"/>
            </a:p>
            <a:p>
              <a:pPr algn="ctr">
                <a:lnSpc>
                  <a:spcPct val="110000"/>
                </a:lnSpc>
              </a:pPr>
              <a:r>
                <a:rPr lang="ko-KR" altLang="en-US" sz="1400" dirty="0"/>
                <a:t>메모리 용량이 많이 필요한</a:t>
              </a:r>
              <a:br>
                <a:rPr lang="en-US" altLang="ko-KR" sz="1400" dirty="0"/>
              </a:br>
              <a:r>
                <a:rPr lang="ko-KR" altLang="en-US" sz="1400" dirty="0"/>
                <a:t>애플리케이션용</a:t>
              </a:r>
              <a:endParaRPr lang="en-US" altLang="ko-KR" sz="14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2B5CA7-186C-4536-9A2E-F4F971AC89B9}"/>
              </a:ext>
            </a:extLst>
          </p:cNvPr>
          <p:cNvGrpSpPr/>
          <p:nvPr/>
        </p:nvGrpSpPr>
        <p:grpSpPr>
          <a:xfrm>
            <a:off x="-202189" y="3585550"/>
            <a:ext cx="3037652" cy="2197640"/>
            <a:chOff x="-329969" y="3594305"/>
            <a:chExt cx="3037652" cy="219764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C6CDD25-D4A9-4EEA-A89A-4FE38CB112B8}"/>
                </a:ext>
              </a:extLst>
            </p:cNvPr>
            <p:cNvGrpSpPr/>
            <p:nvPr/>
          </p:nvGrpSpPr>
          <p:grpSpPr>
            <a:xfrm>
              <a:off x="623351" y="3594305"/>
              <a:ext cx="1114861" cy="1145980"/>
              <a:chOff x="541815" y="3609745"/>
              <a:chExt cx="1114861" cy="1145980"/>
            </a:xfrm>
          </p:grpSpPr>
          <p:pic>
            <p:nvPicPr>
              <p:cNvPr id="36" name="Graphic 149">
                <a:extLst>
                  <a:ext uri="{FF2B5EF4-FFF2-40B4-BE49-F238E27FC236}">
                    <a16:creationId xmlns:a16="http://schemas.microsoft.com/office/drawing/2014/main" id="{203C4132-9B83-49D1-A53B-D2F6DAA6A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41815" y="3609745"/>
                <a:ext cx="715699" cy="715699"/>
              </a:xfrm>
              <a:prstGeom prst="rect">
                <a:avLst/>
              </a:prstGeom>
            </p:spPr>
          </p:pic>
          <p:pic>
            <p:nvPicPr>
              <p:cNvPr id="37" name="Graphic 150">
                <a:extLst>
                  <a:ext uri="{FF2B5EF4-FFF2-40B4-BE49-F238E27FC236}">
                    <a16:creationId xmlns:a16="http://schemas.microsoft.com/office/drawing/2014/main" id="{4C635485-D2DF-4DAC-9316-ED901C687E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0977" y="4040026"/>
                <a:ext cx="715699" cy="715699"/>
              </a:xfrm>
              <a:prstGeom prst="rect">
                <a:avLst/>
              </a:prstGeom>
            </p:spPr>
          </p:pic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F104C78-B924-40FD-87F7-86EEF819E570}"/>
                </a:ext>
              </a:extLst>
            </p:cNvPr>
            <p:cNvSpPr txBox="1"/>
            <p:nvPr/>
          </p:nvSpPr>
          <p:spPr>
            <a:xfrm>
              <a:off x="-329969" y="4839440"/>
              <a:ext cx="3037652" cy="95250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400" b="1" dirty="0" err="1"/>
                <a:t>버스팅용</a:t>
              </a:r>
              <a:endParaRPr lang="en-US" altLang="ko-KR" sz="2400" b="1" dirty="0"/>
            </a:p>
            <a:p>
              <a:pPr algn="ctr">
                <a:lnSpc>
                  <a:spcPct val="110000"/>
                </a:lnSpc>
              </a:pPr>
              <a:r>
                <a:rPr lang="ko-KR" altLang="en-US" sz="1400" dirty="0"/>
                <a:t>성능 순간 확장 가능</a:t>
              </a:r>
              <a:br>
                <a:rPr lang="en-US" altLang="ko-KR" sz="1400" dirty="0"/>
              </a:br>
              <a:r>
                <a:rPr lang="ko-KR" altLang="en-US" sz="1400" dirty="0"/>
                <a:t>인스턴스</a:t>
              </a:r>
              <a:endParaRPr lang="en-US" altLang="ko-KR" sz="14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CF2F6C-06BB-4B28-BFC2-8DDC67310B96}"/>
              </a:ext>
            </a:extLst>
          </p:cNvPr>
          <p:cNvGrpSpPr/>
          <p:nvPr/>
        </p:nvGrpSpPr>
        <p:grpSpPr>
          <a:xfrm>
            <a:off x="2821292" y="3604160"/>
            <a:ext cx="3037652" cy="2076182"/>
            <a:chOff x="2707683" y="3779529"/>
            <a:chExt cx="3037652" cy="207618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99E69B9-EC9B-450F-B9A6-2124461A0775}"/>
                </a:ext>
              </a:extLst>
            </p:cNvPr>
            <p:cNvGrpSpPr/>
            <p:nvPr/>
          </p:nvGrpSpPr>
          <p:grpSpPr>
            <a:xfrm>
              <a:off x="3763180" y="3779529"/>
              <a:ext cx="1073547" cy="1129940"/>
              <a:chOff x="3763180" y="3779529"/>
              <a:chExt cx="1073547" cy="1129940"/>
            </a:xfrm>
          </p:grpSpPr>
          <p:pic>
            <p:nvPicPr>
              <p:cNvPr id="38" name="Graphic 131">
                <a:extLst>
                  <a:ext uri="{FF2B5EF4-FFF2-40B4-BE49-F238E27FC236}">
                    <a16:creationId xmlns:a16="http://schemas.microsoft.com/office/drawing/2014/main" id="{DCC21ED8-785F-4685-8240-02CA57115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763180" y="3779529"/>
                <a:ext cx="715698" cy="715699"/>
              </a:xfrm>
              <a:prstGeom prst="rect">
                <a:avLst/>
              </a:prstGeom>
            </p:spPr>
          </p:pic>
          <p:pic>
            <p:nvPicPr>
              <p:cNvPr id="39" name="Graphic 143">
                <a:extLst>
                  <a:ext uri="{FF2B5EF4-FFF2-40B4-BE49-F238E27FC236}">
                    <a16:creationId xmlns:a16="http://schemas.microsoft.com/office/drawing/2014/main" id="{A7AB1E17-0C87-412B-A431-32FC49A45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121029" y="4193770"/>
                <a:ext cx="715698" cy="715699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F28C336-DB20-4DE0-9DB8-5F1F27745D00}"/>
                </a:ext>
              </a:extLst>
            </p:cNvPr>
            <p:cNvSpPr txBox="1"/>
            <p:nvPr/>
          </p:nvSpPr>
          <p:spPr>
            <a:xfrm>
              <a:off x="2707683" y="4903206"/>
              <a:ext cx="3037652" cy="95250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2400" b="1" dirty="0"/>
                <a:t>GPU</a:t>
              </a:r>
            </a:p>
            <a:p>
              <a:pPr algn="ctr">
                <a:lnSpc>
                  <a:spcPct val="110000"/>
                </a:lnSpc>
              </a:pPr>
              <a:r>
                <a:rPr lang="ko-KR" altLang="en-US" sz="1400" dirty="0"/>
                <a:t>그래픽 및 일반 목적의</a:t>
              </a:r>
              <a:br>
                <a:rPr lang="en-US" altLang="ko-KR" sz="1400" dirty="0"/>
              </a:br>
              <a:r>
                <a:rPr lang="en-US" altLang="ko-KR" sz="1400" dirty="0"/>
                <a:t>GPU</a:t>
              </a:r>
              <a:r>
                <a:rPr lang="ko-KR" altLang="en-US" sz="1400" dirty="0"/>
                <a:t>컴퓨팅 애플리케이션</a:t>
              </a:r>
              <a:endParaRPr lang="en-US" altLang="ko-KR" sz="1400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C3CD1B6-FB21-4B42-9446-58BB8181B7E1}"/>
              </a:ext>
            </a:extLst>
          </p:cNvPr>
          <p:cNvGrpSpPr/>
          <p:nvPr/>
        </p:nvGrpSpPr>
        <p:grpSpPr>
          <a:xfrm>
            <a:off x="5830603" y="3769842"/>
            <a:ext cx="3037652" cy="1824914"/>
            <a:chOff x="5600008" y="3786365"/>
            <a:chExt cx="3037652" cy="1824914"/>
          </a:xfrm>
        </p:grpSpPr>
        <p:pic>
          <p:nvPicPr>
            <p:cNvPr id="40" name="Graphic 134">
              <a:extLst>
                <a:ext uri="{FF2B5EF4-FFF2-40B4-BE49-F238E27FC236}">
                  <a16:creationId xmlns:a16="http://schemas.microsoft.com/office/drawing/2014/main" id="{17BF24AB-0C9E-48F0-B0D4-31256BF5E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715576" y="3786365"/>
              <a:ext cx="814809" cy="814809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189D70B-F06B-4ED4-A9C7-1A9528384CE0}"/>
                </a:ext>
              </a:extLst>
            </p:cNvPr>
            <p:cNvSpPr txBox="1"/>
            <p:nvPr/>
          </p:nvSpPr>
          <p:spPr>
            <a:xfrm>
              <a:off x="5600008" y="4658774"/>
              <a:ext cx="3037652" cy="95250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400" b="1" dirty="0"/>
                <a:t>높은 </a:t>
              </a:r>
              <a:r>
                <a:rPr lang="en-US" altLang="ko-KR" sz="2400" b="1" dirty="0"/>
                <a:t>I/O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ko-KR" sz="1400" dirty="0"/>
                <a:t>SSD </a:t>
              </a:r>
              <a:r>
                <a:rPr lang="ko-KR" altLang="en-US" sz="1400" dirty="0"/>
                <a:t>기반 초고속</a:t>
              </a:r>
              <a:br>
                <a:rPr lang="en-US" altLang="ko-KR" sz="1400" dirty="0"/>
              </a:br>
              <a:r>
                <a:rPr lang="ko-KR" altLang="en-US" sz="1400" dirty="0"/>
                <a:t>인스턴스 스토리지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41025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컴퓨팅 서비스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Amazon EC2 </a:t>
              </a:r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인스턴스 구분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3DC16E-A96C-401E-B826-285062ECA177}"/>
              </a:ext>
            </a:extLst>
          </p:cNvPr>
          <p:cNvSpPr txBox="1"/>
          <p:nvPr/>
        </p:nvSpPr>
        <p:spPr>
          <a:xfrm>
            <a:off x="2441141" y="1679494"/>
            <a:ext cx="7309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M5ad.4xlarge</a:t>
            </a:r>
            <a:endParaRPr lang="en-US" sz="8800" b="1" dirty="0">
              <a:solidFill>
                <a:srgbClr val="FF99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34" name="Straight Connector 4">
            <a:extLst>
              <a:ext uri="{FF2B5EF4-FFF2-40B4-BE49-F238E27FC236}">
                <a16:creationId xmlns:a16="http://schemas.microsoft.com/office/drawing/2014/main" id="{F0C785AD-EFCD-4688-B961-13CAA32C7D51}"/>
              </a:ext>
            </a:extLst>
          </p:cNvPr>
          <p:cNvCxnSpPr/>
          <p:nvPr/>
        </p:nvCxnSpPr>
        <p:spPr>
          <a:xfrm>
            <a:off x="2944952" y="3010519"/>
            <a:ext cx="818677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">
            <a:extLst>
              <a:ext uri="{FF2B5EF4-FFF2-40B4-BE49-F238E27FC236}">
                <a16:creationId xmlns:a16="http://schemas.microsoft.com/office/drawing/2014/main" id="{5031FCFB-9AD8-4157-9637-D40EB39AD934}"/>
              </a:ext>
            </a:extLst>
          </p:cNvPr>
          <p:cNvCxnSpPr>
            <a:cxnSpLocks/>
          </p:cNvCxnSpPr>
          <p:nvPr/>
        </p:nvCxnSpPr>
        <p:spPr>
          <a:xfrm>
            <a:off x="3847474" y="3010519"/>
            <a:ext cx="553076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">
            <a:extLst>
              <a:ext uri="{FF2B5EF4-FFF2-40B4-BE49-F238E27FC236}">
                <a16:creationId xmlns:a16="http://schemas.microsoft.com/office/drawing/2014/main" id="{E20A36B1-531F-49B4-AE55-118D3310E8D5}"/>
              </a:ext>
            </a:extLst>
          </p:cNvPr>
          <p:cNvCxnSpPr>
            <a:cxnSpLocks/>
          </p:cNvCxnSpPr>
          <p:nvPr/>
        </p:nvCxnSpPr>
        <p:spPr>
          <a:xfrm>
            <a:off x="4485649" y="3010519"/>
            <a:ext cx="1057901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">
            <a:extLst>
              <a:ext uri="{FF2B5EF4-FFF2-40B4-BE49-F238E27FC236}">
                <a16:creationId xmlns:a16="http://schemas.microsoft.com/office/drawing/2014/main" id="{7BC83F13-B72C-4840-9413-21C11C7E6C96}"/>
              </a:ext>
            </a:extLst>
          </p:cNvPr>
          <p:cNvCxnSpPr>
            <a:cxnSpLocks/>
          </p:cNvCxnSpPr>
          <p:nvPr/>
        </p:nvCxnSpPr>
        <p:spPr>
          <a:xfrm>
            <a:off x="5958676" y="3098088"/>
            <a:ext cx="3290099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5">
            <a:extLst>
              <a:ext uri="{FF2B5EF4-FFF2-40B4-BE49-F238E27FC236}">
                <a16:creationId xmlns:a16="http://schemas.microsoft.com/office/drawing/2014/main" id="{CFE8C450-687D-4499-92C4-C1D387C70774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1560052" y="3047301"/>
            <a:ext cx="1805253" cy="1161268"/>
          </a:xfrm>
          <a:prstGeom prst="line">
            <a:avLst/>
          </a:prstGeom>
          <a:ln w="190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35">
            <a:extLst>
              <a:ext uri="{FF2B5EF4-FFF2-40B4-BE49-F238E27FC236}">
                <a16:creationId xmlns:a16="http://schemas.microsoft.com/office/drawing/2014/main" id="{A09463D3-B679-478C-B171-4B4C4018118D}"/>
              </a:ext>
            </a:extLst>
          </p:cNvPr>
          <p:cNvCxnSpPr>
            <a:cxnSpLocks/>
          </p:cNvCxnSpPr>
          <p:nvPr/>
        </p:nvCxnSpPr>
        <p:spPr>
          <a:xfrm flipV="1">
            <a:off x="3744641" y="3047302"/>
            <a:ext cx="379371" cy="1669564"/>
          </a:xfrm>
          <a:prstGeom prst="line">
            <a:avLst/>
          </a:prstGeom>
          <a:ln w="190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5">
            <a:extLst>
              <a:ext uri="{FF2B5EF4-FFF2-40B4-BE49-F238E27FC236}">
                <a16:creationId xmlns:a16="http://schemas.microsoft.com/office/drawing/2014/main" id="{1795896E-F1FB-40AA-B2A9-3F1F28BF2C02}"/>
              </a:ext>
            </a:extLst>
          </p:cNvPr>
          <p:cNvCxnSpPr>
            <a:cxnSpLocks/>
          </p:cNvCxnSpPr>
          <p:nvPr/>
        </p:nvCxnSpPr>
        <p:spPr>
          <a:xfrm flipH="1" flipV="1">
            <a:off x="5014599" y="3044282"/>
            <a:ext cx="224151" cy="489493"/>
          </a:xfrm>
          <a:prstGeom prst="line">
            <a:avLst/>
          </a:prstGeom>
          <a:ln w="190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35">
            <a:extLst>
              <a:ext uri="{FF2B5EF4-FFF2-40B4-BE49-F238E27FC236}">
                <a16:creationId xmlns:a16="http://schemas.microsoft.com/office/drawing/2014/main" id="{910560CE-84B5-4940-9E80-041900EE07EF}"/>
              </a:ext>
            </a:extLst>
          </p:cNvPr>
          <p:cNvCxnSpPr>
            <a:cxnSpLocks/>
            <a:stCxn id="56" idx="0"/>
          </p:cNvCxnSpPr>
          <p:nvPr/>
        </p:nvCxnSpPr>
        <p:spPr>
          <a:xfrm flipH="1" flipV="1">
            <a:off x="7603726" y="3110804"/>
            <a:ext cx="2046812" cy="1526460"/>
          </a:xfrm>
          <a:prstGeom prst="line">
            <a:avLst/>
          </a:prstGeom>
          <a:ln w="190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34">
            <a:extLst>
              <a:ext uri="{FF2B5EF4-FFF2-40B4-BE49-F238E27FC236}">
                <a16:creationId xmlns:a16="http://schemas.microsoft.com/office/drawing/2014/main" id="{169AC273-0F6B-489A-A00D-D0DA36777F62}"/>
              </a:ext>
            </a:extLst>
          </p:cNvPr>
          <p:cNvSpPr/>
          <p:nvPr/>
        </p:nvSpPr>
        <p:spPr>
          <a:xfrm>
            <a:off x="7507444" y="4637264"/>
            <a:ext cx="4286187" cy="101659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chemeClr val="tx1"/>
                </a:solidFill>
                <a:ea typeface="Noto Sans CJK KR Bold" panose="020B0800000000000000"/>
              </a:rPr>
              <a:t>인스턴스 사이즈</a:t>
            </a:r>
            <a:endParaRPr lang="en-US" altLang="ko-KR" sz="18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228600" indent="-2286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chemeClr val="tx1"/>
                </a:solidFill>
                <a:ea typeface="Noto Sans CJK KR Bold" panose="020B0800000000000000"/>
              </a:rPr>
              <a:t>커질때마다 용량 및 가격 증가</a:t>
            </a:r>
            <a:endParaRPr lang="en-US" altLang="ko-KR" sz="18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685800" lvl="1" indent="-2286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ea typeface="Noto Sans CJK KR Bold" panose="020B0800000000000000"/>
              </a:rPr>
              <a:t>M5ad.4xlarge == M5ad.xlarge x 4</a:t>
            </a:r>
          </a:p>
        </p:txBody>
      </p:sp>
      <p:sp>
        <p:nvSpPr>
          <p:cNvPr id="57" name="Rounded Rectangle 33">
            <a:extLst>
              <a:ext uri="{FF2B5EF4-FFF2-40B4-BE49-F238E27FC236}">
                <a16:creationId xmlns:a16="http://schemas.microsoft.com/office/drawing/2014/main" id="{E968745F-C3BD-4996-80E8-455294ECB487}"/>
              </a:ext>
            </a:extLst>
          </p:cNvPr>
          <p:cNvSpPr/>
          <p:nvPr/>
        </p:nvSpPr>
        <p:spPr>
          <a:xfrm>
            <a:off x="2611340" y="4716868"/>
            <a:ext cx="4628419" cy="119382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chemeClr val="tx1"/>
                </a:solidFill>
                <a:ea typeface="Noto Sans CJK KR Bold" panose="020B0800000000000000"/>
              </a:rPr>
              <a:t>인스턴스 세대</a:t>
            </a:r>
            <a:endParaRPr lang="en-US" altLang="ko-KR" sz="18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228600" indent="-2286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chemeClr val="tx1"/>
                </a:solidFill>
                <a:ea typeface="Noto Sans CJK KR Bold" panose="020B0800000000000000"/>
              </a:rPr>
              <a:t>높을수록 최신</a:t>
            </a:r>
            <a:endParaRPr lang="en-US" altLang="ko-KR" sz="18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228600" indent="-2286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chemeClr val="tx1"/>
                </a:solidFill>
                <a:ea typeface="Noto Sans CJK KR Bold" panose="020B0800000000000000"/>
              </a:rPr>
              <a:t>최신 </a:t>
            </a:r>
            <a:r>
              <a:rPr lang="en-US" altLang="ko-KR" sz="1800" b="1" dirty="0">
                <a:solidFill>
                  <a:schemeClr val="tx1"/>
                </a:solidFill>
                <a:ea typeface="Noto Sans CJK KR Bold" panose="020B0800000000000000"/>
              </a:rPr>
              <a:t>=&gt; </a:t>
            </a:r>
            <a:r>
              <a:rPr lang="ko-KR" altLang="en-US" sz="1800" b="1" dirty="0">
                <a:solidFill>
                  <a:schemeClr val="tx1"/>
                </a:solidFill>
                <a:ea typeface="Noto Sans CJK KR Bold" panose="020B0800000000000000"/>
              </a:rPr>
              <a:t>비용 대비 성능이 우수</a:t>
            </a:r>
            <a:endParaRPr lang="en-US" altLang="ko-KR" sz="1800" b="1" dirty="0">
              <a:solidFill>
                <a:schemeClr val="tx1"/>
              </a:solidFill>
              <a:ea typeface="Noto Sans CJK KR Bold" panose="020B0800000000000000"/>
            </a:endParaRPr>
          </a:p>
        </p:txBody>
      </p:sp>
      <p:sp>
        <p:nvSpPr>
          <p:cNvPr id="58" name="Rounded Rectangle 33">
            <a:extLst>
              <a:ext uri="{FF2B5EF4-FFF2-40B4-BE49-F238E27FC236}">
                <a16:creationId xmlns:a16="http://schemas.microsoft.com/office/drawing/2014/main" id="{4ED05761-F24D-436B-865E-23F7B6BB49F1}"/>
              </a:ext>
            </a:extLst>
          </p:cNvPr>
          <p:cNvSpPr/>
          <p:nvPr/>
        </p:nvSpPr>
        <p:spPr>
          <a:xfrm>
            <a:off x="4689537" y="3429000"/>
            <a:ext cx="3019569" cy="119382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chemeClr val="tx1"/>
                </a:solidFill>
                <a:ea typeface="Noto Sans CJK KR Bold" panose="020B0800000000000000"/>
              </a:rPr>
              <a:t>-</a:t>
            </a:r>
            <a:r>
              <a:rPr lang="en-US" altLang="ko-KR" b="1" dirty="0">
                <a:solidFill>
                  <a:schemeClr val="tx1"/>
                </a:solidFill>
                <a:ea typeface="Noto Sans CJK KR Bold" panose="020B0800000000000000"/>
              </a:rPr>
              <a:t>a : AMD EPYC </a:t>
            </a:r>
          </a:p>
          <a:p>
            <a:pPr marL="228600" indent="-2286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ea typeface="Noto Sans CJK KR Bold" panose="020B0800000000000000"/>
              </a:rPr>
              <a:t>-g : ARM</a:t>
            </a:r>
          </a:p>
          <a:p>
            <a:pPr marL="228600" indent="-2286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chemeClr val="tx1"/>
                </a:solidFill>
                <a:ea typeface="Noto Sans CJK KR Bold" panose="020B0800000000000000"/>
              </a:rPr>
              <a:t>-d : </a:t>
            </a:r>
            <a:r>
              <a:rPr lang="en-US" altLang="ko-KR" b="1" dirty="0" err="1">
                <a:solidFill>
                  <a:schemeClr val="tx1"/>
                </a:solidFill>
                <a:ea typeface="Noto Sans CJK KR Bold" panose="020B0800000000000000"/>
              </a:rPr>
              <a:t>NVMe</a:t>
            </a:r>
            <a:r>
              <a:rPr lang="en-US" altLang="ko-KR" b="1" dirty="0">
                <a:solidFill>
                  <a:schemeClr val="tx1"/>
                </a:solidFill>
                <a:ea typeface="Noto Sans CJK KR Bold" panose="020B080000000000000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스토리지</a:t>
            </a:r>
            <a:endParaRPr lang="en-US" altLang="ko-KR" sz="1800" b="1" dirty="0">
              <a:solidFill>
                <a:schemeClr val="tx1"/>
              </a:solidFill>
              <a:ea typeface="Noto Sans CJK KR Bold" panose="020B0800000000000000"/>
            </a:endParaRPr>
          </a:p>
        </p:txBody>
      </p:sp>
      <p:sp>
        <p:nvSpPr>
          <p:cNvPr id="59" name="Rounded Rectangle 22">
            <a:extLst>
              <a:ext uri="{FF2B5EF4-FFF2-40B4-BE49-F238E27FC236}">
                <a16:creationId xmlns:a16="http://schemas.microsoft.com/office/drawing/2014/main" id="{8BC4B6B2-F66F-4764-905F-A06FDF3F480B}"/>
              </a:ext>
            </a:extLst>
          </p:cNvPr>
          <p:cNvSpPr/>
          <p:nvPr/>
        </p:nvSpPr>
        <p:spPr>
          <a:xfrm>
            <a:off x="398368" y="4208569"/>
            <a:ext cx="2323368" cy="101659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chemeClr val="tx1"/>
                </a:solidFill>
                <a:ea typeface="Noto Sans CJK KR Bold" panose="020B0800000000000000"/>
              </a:rPr>
              <a:t>인스턴스 패밀리</a:t>
            </a:r>
            <a:endParaRPr lang="en-US" altLang="ko-KR" sz="18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228600" indent="-2286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chemeClr val="tx1"/>
                </a:solidFill>
                <a:ea typeface="Noto Sans CJK KR Bold" panose="020B0800000000000000"/>
              </a:rPr>
              <a:t>용도별 선택</a:t>
            </a:r>
            <a:endParaRPr lang="en-US" altLang="ko-KR" sz="1800" dirty="0">
              <a:solidFill>
                <a:schemeClr val="tx1"/>
              </a:solidFill>
              <a:ea typeface="Noto Sans CJK KR Bold" panose="020B08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786539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컴퓨팅 서비스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Amazon EC2 </a:t>
              </a:r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과금 옵션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1" name="Rounded Rectangle 22">
            <a:extLst>
              <a:ext uri="{FF2B5EF4-FFF2-40B4-BE49-F238E27FC236}">
                <a16:creationId xmlns:a16="http://schemas.microsoft.com/office/drawing/2014/main" id="{51801DE1-5DD2-4FEF-9F6E-6475AD2FFD49}"/>
              </a:ext>
            </a:extLst>
          </p:cNvPr>
          <p:cNvSpPr/>
          <p:nvPr/>
        </p:nvSpPr>
        <p:spPr>
          <a:xfrm>
            <a:off x="712330" y="2341301"/>
            <a:ext cx="2293956" cy="173966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buClr>
                <a:srgbClr val="FF9900"/>
              </a:buClr>
            </a:pPr>
            <a:r>
              <a:rPr lang="ko-KR" altLang="en-US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약정없이 쓴 만큼만</a:t>
            </a:r>
            <a:br>
              <a:rPr lang="en-US" altLang="ko-KR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갑작스런 트래픽 </a:t>
            </a:r>
            <a:endParaRPr lang="en-US" altLang="ko-KR" sz="16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>
              <a:lnSpc>
                <a:spcPct val="150000"/>
              </a:lnSpc>
              <a:buClr>
                <a:srgbClr val="FF9900"/>
              </a:buClr>
            </a:pPr>
            <a:r>
              <a:rPr lang="ko-KR" altLang="en-US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예측 어려운 신규 서비스</a:t>
            </a:r>
            <a:endParaRPr lang="en-US" altLang="ko-KR" sz="16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cxnSp>
        <p:nvCxnSpPr>
          <p:cNvPr id="22" name="Straight Connector 7">
            <a:extLst>
              <a:ext uri="{FF2B5EF4-FFF2-40B4-BE49-F238E27FC236}">
                <a16:creationId xmlns:a16="http://schemas.microsoft.com/office/drawing/2014/main" id="{B88B9489-2D9E-425F-8B4E-B3F828C88895}"/>
              </a:ext>
            </a:extLst>
          </p:cNvPr>
          <p:cNvCxnSpPr>
            <a:cxnSpLocks/>
          </p:cNvCxnSpPr>
          <p:nvPr/>
        </p:nvCxnSpPr>
        <p:spPr>
          <a:xfrm flipH="1">
            <a:off x="3083893" y="3587632"/>
            <a:ext cx="1" cy="2087204"/>
          </a:xfrm>
          <a:prstGeom prst="line">
            <a:avLst/>
          </a:prstGeom>
          <a:ln w="190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9">
            <a:extLst>
              <a:ext uri="{FF2B5EF4-FFF2-40B4-BE49-F238E27FC236}">
                <a16:creationId xmlns:a16="http://schemas.microsoft.com/office/drawing/2014/main" id="{8EFFC6B7-49EB-4889-BC46-9FEF9B543221}"/>
              </a:ext>
            </a:extLst>
          </p:cNvPr>
          <p:cNvCxnSpPr>
            <a:cxnSpLocks/>
          </p:cNvCxnSpPr>
          <p:nvPr/>
        </p:nvCxnSpPr>
        <p:spPr>
          <a:xfrm flipH="1">
            <a:off x="6066379" y="3587632"/>
            <a:ext cx="1" cy="2087204"/>
          </a:xfrm>
          <a:prstGeom prst="line">
            <a:avLst/>
          </a:prstGeom>
          <a:ln w="190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480CB874-B91B-4C76-A59B-2F0851C820C0}"/>
              </a:ext>
            </a:extLst>
          </p:cNvPr>
          <p:cNvSpPr txBox="1">
            <a:spLocks/>
          </p:cNvSpPr>
          <p:nvPr/>
        </p:nvSpPr>
        <p:spPr>
          <a:xfrm>
            <a:off x="1034559" y="1860700"/>
            <a:ext cx="1720136" cy="429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8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On-Demand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3E7AF44A-10F6-4E84-89FD-5C8A6817432E}"/>
              </a:ext>
            </a:extLst>
          </p:cNvPr>
          <p:cNvSpPr txBox="1">
            <a:spLocks/>
          </p:cNvSpPr>
          <p:nvPr/>
        </p:nvSpPr>
        <p:spPr>
          <a:xfrm>
            <a:off x="3535013" y="1911454"/>
            <a:ext cx="2479306" cy="429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8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Reserved Instance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567A609A-B60A-49D0-B1DA-2A571791B798}"/>
              </a:ext>
            </a:extLst>
          </p:cNvPr>
          <p:cNvSpPr txBox="1">
            <a:spLocks/>
          </p:cNvSpPr>
          <p:nvPr/>
        </p:nvSpPr>
        <p:spPr>
          <a:xfrm>
            <a:off x="9726890" y="1911454"/>
            <a:ext cx="1516693" cy="4298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8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Spot</a:t>
            </a:r>
          </a:p>
        </p:txBody>
      </p:sp>
      <p:cxnSp>
        <p:nvCxnSpPr>
          <p:cNvPr id="27" name="Straight Arrow Connector 27">
            <a:extLst>
              <a:ext uri="{FF2B5EF4-FFF2-40B4-BE49-F238E27FC236}">
                <a16:creationId xmlns:a16="http://schemas.microsoft.com/office/drawing/2014/main" id="{118C423B-A835-4FFF-B993-98BEBD1692FE}"/>
              </a:ext>
            </a:extLst>
          </p:cNvPr>
          <p:cNvCxnSpPr>
            <a:cxnSpLocks/>
          </p:cNvCxnSpPr>
          <p:nvPr/>
        </p:nvCxnSpPr>
        <p:spPr>
          <a:xfrm>
            <a:off x="949034" y="5524342"/>
            <a:ext cx="13398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8">
            <a:extLst>
              <a:ext uri="{FF2B5EF4-FFF2-40B4-BE49-F238E27FC236}">
                <a16:creationId xmlns:a16="http://schemas.microsoft.com/office/drawing/2014/main" id="{9A19B428-5091-41EC-8CAF-5CF8917A9DD8}"/>
              </a:ext>
            </a:extLst>
          </p:cNvPr>
          <p:cNvCxnSpPr>
            <a:cxnSpLocks/>
          </p:cNvCxnSpPr>
          <p:nvPr/>
        </p:nvCxnSpPr>
        <p:spPr>
          <a:xfrm flipV="1">
            <a:off x="949034" y="4290935"/>
            <a:ext cx="1" cy="12427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8">
            <a:extLst>
              <a:ext uri="{FF2B5EF4-FFF2-40B4-BE49-F238E27FC236}">
                <a16:creationId xmlns:a16="http://schemas.microsoft.com/office/drawing/2014/main" id="{8C2F7B77-4BCF-4C93-A64C-846D3CA8457F}"/>
              </a:ext>
            </a:extLst>
          </p:cNvPr>
          <p:cNvCxnSpPr>
            <a:cxnSpLocks/>
          </p:cNvCxnSpPr>
          <p:nvPr/>
        </p:nvCxnSpPr>
        <p:spPr>
          <a:xfrm flipV="1">
            <a:off x="949034" y="4944852"/>
            <a:ext cx="318505" cy="318505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8">
            <a:extLst>
              <a:ext uri="{FF2B5EF4-FFF2-40B4-BE49-F238E27FC236}">
                <a16:creationId xmlns:a16="http://schemas.microsoft.com/office/drawing/2014/main" id="{EA1DABF8-FB70-4978-9146-4C1466F35D97}"/>
              </a:ext>
            </a:extLst>
          </p:cNvPr>
          <p:cNvCxnSpPr>
            <a:cxnSpLocks/>
          </p:cNvCxnSpPr>
          <p:nvPr/>
        </p:nvCxnSpPr>
        <p:spPr>
          <a:xfrm>
            <a:off x="1267539" y="4944851"/>
            <a:ext cx="318503" cy="318505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9">
            <a:extLst>
              <a:ext uri="{FF2B5EF4-FFF2-40B4-BE49-F238E27FC236}">
                <a16:creationId xmlns:a16="http://schemas.microsoft.com/office/drawing/2014/main" id="{7213F7DF-C7B9-46DE-B14E-D7A4F60D7243}"/>
              </a:ext>
            </a:extLst>
          </p:cNvPr>
          <p:cNvCxnSpPr>
            <a:cxnSpLocks/>
          </p:cNvCxnSpPr>
          <p:nvPr/>
        </p:nvCxnSpPr>
        <p:spPr>
          <a:xfrm flipV="1">
            <a:off x="1586042" y="4566516"/>
            <a:ext cx="352735" cy="696841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42">
            <a:extLst>
              <a:ext uri="{FF2B5EF4-FFF2-40B4-BE49-F238E27FC236}">
                <a16:creationId xmlns:a16="http://schemas.microsoft.com/office/drawing/2014/main" id="{8A8EC7FD-4726-4A3D-8E2F-D2EA96493877}"/>
              </a:ext>
            </a:extLst>
          </p:cNvPr>
          <p:cNvCxnSpPr>
            <a:cxnSpLocks/>
          </p:cNvCxnSpPr>
          <p:nvPr/>
        </p:nvCxnSpPr>
        <p:spPr>
          <a:xfrm flipH="1" flipV="1">
            <a:off x="1938777" y="4578707"/>
            <a:ext cx="171366" cy="313368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46">
            <a:extLst>
              <a:ext uri="{FF2B5EF4-FFF2-40B4-BE49-F238E27FC236}">
                <a16:creationId xmlns:a16="http://schemas.microsoft.com/office/drawing/2014/main" id="{8649435A-76CB-46AB-BF92-C227C3CEE0D6}"/>
              </a:ext>
            </a:extLst>
          </p:cNvPr>
          <p:cNvCxnSpPr>
            <a:cxnSpLocks/>
          </p:cNvCxnSpPr>
          <p:nvPr/>
        </p:nvCxnSpPr>
        <p:spPr>
          <a:xfrm flipV="1">
            <a:off x="2108364" y="4566516"/>
            <a:ext cx="318505" cy="318505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47">
            <a:extLst>
              <a:ext uri="{FF2B5EF4-FFF2-40B4-BE49-F238E27FC236}">
                <a16:creationId xmlns:a16="http://schemas.microsoft.com/office/drawing/2014/main" id="{D52045FB-E9EB-46C7-B3D0-7971BD84C526}"/>
              </a:ext>
            </a:extLst>
          </p:cNvPr>
          <p:cNvSpPr/>
          <p:nvPr/>
        </p:nvSpPr>
        <p:spPr>
          <a:xfrm>
            <a:off x="3560947" y="2395915"/>
            <a:ext cx="2445658" cy="21049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buClr>
                <a:srgbClr val="FF9900"/>
              </a:buClr>
            </a:pPr>
            <a:r>
              <a:rPr lang="en-US" altLang="ko-KR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1/3</a:t>
            </a:r>
            <a:r>
              <a:rPr lang="ko-KR" altLang="en-US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년 약정 </a:t>
            </a:r>
            <a:endParaRPr lang="en-US" altLang="ko-KR" sz="16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>
              <a:lnSpc>
                <a:spcPct val="150000"/>
              </a:lnSpc>
              <a:buClr>
                <a:srgbClr val="FF9900"/>
              </a:buClr>
            </a:pPr>
            <a:r>
              <a:rPr lang="en-US" altLang="ko-KR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(40~72%</a:t>
            </a:r>
            <a:r>
              <a:rPr lang="ko-KR" altLang="en-US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할인</a:t>
            </a:r>
            <a:r>
              <a:rPr lang="en-US" altLang="ko-KR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</a:p>
          <a:p>
            <a:pPr algn="ctr">
              <a:lnSpc>
                <a:spcPct val="150000"/>
              </a:lnSpc>
              <a:buClr>
                <a:srgbClr val="FF9900"/>
              </a:buClr>
            </a:pPr>
            <a:r>
              <a:rPr lang="ko-KR" altLang="en-US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특정 리소스</a:t>
            </a:r>
            <a:r>
              <a:rPr lang="en-US" altLang="ko-KR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약정 기간</a:t>
            </a:r>
            <a:endParaRPr lang="en-US" altLang="ko-KR" sz="16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>
              <a:lnSpc>
                <a:spcPct val="150000"/>
              </a:lnSpc>
              <a:buClr>
                <a:srgbClr val="FF9900"/>
              </a:buClr>
            </a:pPr>
            <a:r>
              <a:rPr lang="ko-KR" altLang="en-US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안정화된 서버 자원</a:t>
            </a:r>
            <a:endParaRPr lang="en-US" altLang="ko-KR" sz="16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>
              <a:lnSpc>
                <a:spcPct val="150000"/>
              </a:lnSpc>
              <a:buClr>
                <a:srgbClr val="FF9900"/>
              </a:buClr>
            </a:pPr>
            <a:endParaRPr lang="en-US" altLang="ko-KR" sz="16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cxnSp>
        <p:nvCxnSpPr>
          <p:cNvPr id="40" name="Straight Arrow Connector 48">
            <a:extLst>
              <a:ext uri="{FF2B5EF4-FFF2-40B4-BE49-F238E27FC236}">
                <a16:creationId xmlns:a16="http://schemas.microsoft.com/office/drawing/2014/main" id="{4A33F572-2C0D-4936-B939-E9846F8C98B0}"/>
              </a:ext>
            </a:extLst>
          </p:cNvPr>
          <p:cNvCxnSpPr>
            <a:cxnSpLocks/>
          </p:cNvCxnSpPr>
          <p:nvPr/>
        </p:nvCxnSpPr>
        <p:spPr>
          <a:xfrm>
            <a:off x="3872776" y="5524342"/>
            <a:ext cx="13398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9">
            <a:extLst>
              <a:ext uri="{FF2B5EF4-FFF2-40B4-BE49-F238E27FC236}">
                <a16:creationId xmlns:a16="http://schemas.microsoft.com/office/drawing/2014/main" id="{8E1DBC84-1BC7-4089-BFA4-0E2AC8809991}"/>
              </a:ext>
            </a:extLst>
          </p:cNvPr>
          <p:cNvCxnSpPr>
            <a:cxnSpLocks/>
          </p:cNvCxnSpPr>
          <p:nvPr/>
        </p:nvCxnSpPr>
        <p:spPr>
          <a:xfrm flipV="1">
            <a:off x="3872776" y="4290935"/>
            <a:ext cx="1" cy="12426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0">
            <a:extLst>
              <a:ext uri="{FF2B5EF4-FFF2-40B4-BE49-F238E27FC236}">
                <a16:creationId xmlns:a16="http://schemas.microsoft.com/office/drawing/2014/main" id="{DCA47598-FE4B-4AD0-BAE9-14EF20A5EF76}"/>
              </a:ext>
            </a:extLst>
          </p:cNvPr>
          <p:cNvCxnSpPr>
            <a:cxnSpLocks/>
          </p:cNvCxnSpPr>
          <p:nvPr/>
        </p:nvCxnSpPr>
        <p:spPr>
          <a:xfrm flipV="1">
            <a:off x="3872776" y="4944852"/>
            <a:ext cx="318505" cy="318505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6">
            <a:extLst>
              <a:ext uri="{FF2B5EF4-FFF2-40B4-BE49-F238E27FC236}">
                <a16:creationId xmlns:a16="http://schemas.microsoft.com/office/drawing/2014/main" id="{AF20548F-9300-4594-8F65-2836327FB34F}"/>
              </a:ext>
            </a:extLst>
          </p:cNvPr>
          <p:cNvCxnSpPr>
            <a:cxnSpLocks/>
          </p:cNvCxnSpPr>
          <p:nvPr/>
        </p:nvCxnSpPr>
        <p:spPr>
          <a:xfrm>
            <a:off x="4179706" y="4944851"/>
            <a:ext cx="1062734" cy="1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7">
            <a:extLst>
              <a:ext uri="{FF2B5EF4-FFF2-40B4-BE49-F238E27FC236}">
                <a16:creationId xmlns:a16="http://schemas.microsoft.com/office/drawing/2014/main" id="{5DCDA66E-B59A-479B-9059-AD617A4D4908}"/>
              </a:ext>
            </a:extLst>
          </p:cNvPr>
          <p:cNvSpPr/>
          <p:nvPr/>
        </p:nvSpPr>
        <p:spPr>
          <a:xfrm>
            <a:off x="9218903" y="2395915"/>
            <a:ext cx="2445658" cy="21049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buClr>
                <a:srgbClr val="FF9900"/>
              </a:buClr>
            </a:pPr>
            <a:r>
              <a:rPr lang="ko-KR" altLang="en-US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유휴자원 활용 방식</a:t>
            </a:r>
            <a:endParaRPr lang="en-US" altLang="ko-KR" sz="16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>
              <a:lnSpc>
                <a:spcPct val="150000"/>
              </a:lnSpc>
              <a:buClr>
                <a:srgbClr val="FF9900"/>
              </a:buClr>
            </a:pPr>
            <a:r>
              <a:rPr lang="en-US" altLang="ko-KR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최대 </a:t>
            </a:r>
            <a:r>
              <a:rPr lang="en-US" altLang="ko-KR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90% </a:t>
            </a:r>
            <a:r>
              <a:rPr lang="ko-KR" altLang="en-US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수준</a:t>
            </a:r>
            <a:r>
              <a:rPr lang="en-US" altLang="ko-KR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</a:p>
          <a:p>
            <a:pPr algn="ctr">
              <a:lnSpc>
                <a:spcPct val="150000"/>
              </a:lnSpc>
              <a:buClr>
                <a:srgbClr val="FF9900"/>
              </a:buClr>
            </a:pPr>
            <a:r>
              <a:rPr lang="ko-KR" altLang="en-US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단기적 수요</a:t>
            </a:r>
            <a:endParaRPr lang="en-US" altLang="ko-KR" sz="16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>
              <a:lnSpc>
                <a:spcPct val="150000"/>
              </a:lnSpc>
              <a:buClr>
                <a:srgbClr val="FF9900"/>
              </a:buClr>
            </a:pPr>
            <a:r>
              <a:rPr lang="en-US" altLang="ko-KR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일회성 분석 등</a:t>
            </a:r>
            <a:r>
              <a:rPr lang="en-US" altLang="ko-KR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</a:p>
          <a:p>
            <a:pPr algn="ctr">
              <a:lnSpc>
                <a:spcPct val="150000"/>
              </a:lnSpc>
              <a:buClr>
                <a:srgbClr val="FF9900"/>
              </a:buClr>
            </a:pPr>
            <a:endParaRPr lang="en-US" altLang="ko-KR" sz="16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cxnSp>
        <p:nvCxnSpPr>
          <p:cNvPr id="52" name="Straight Arrow Connector 58">
            <a:extLst>
              <a:ext uri="{FF2B5EF4-FFF2-40B4-BE49-F238E27FC236}">
                <a16:creationId xmlns:a16="http://schemas.microsoft.com/office/drawing/2014/main" id="{C42CCFA9-7FB0-4E38-8648-37E03E56E3EB}"/>
              </a:ext>
            </a:extLst>
          </p:cNvPr>
          <p:cNvCxnSpPr>
            <a:cxnSpLocks/>
          </p:cNvCxnSpPr>
          <p:nvPr/>
        </p:nvCxnSpPr>
        <p:spPr>
          <a:xfrm>
            <a:off x="9786250" y="5533643"/>
            <a:ext cx="13398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9">
            <a:extLst>
              <a:ext uri="{FF2B5EF4-FFF2-40B4-BE49-F238E27FC236}">
                <a16:creationId xmlns:a16="http://schemas.microsoft.com/office/drawing/2014/main" id="{19A87882-36F2-414D-A068-FC0BE769092B}"/>
              </a:ext>
            </a:extLst>
          </p:cNvPr>
          <p:cNvCxnSpPr>
            <a:cxnSpLocks/>
          </p:cNvCxnSpPr>
          <p:nvPr/>
        </p:nvCxnSpPr>
        <p:spPr>
          <a:xfrm flipH="1" flipV="1">
            <a:off x="9786250" y="4300235"/>
            <a:ext cx="1" cy="606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60">
            <a:extLst>
              <a:ext uri="{FF2B5EF4-FFF2-40B4-BE49-F238E27FC236}">
                <a16:creationId xmlns:a16="http://schemas.microsoft.com/office/drawing/2014/main" id="{B53D2162-B066-4103-83EA-CB0D01919008}"/>
              </a:ext>
            </a:extLst>
          </p:cNvPr>
          <p:cNvSpPr/>
          <p:nvPr/>
        </p:nvSpPr>
        <p:spPr>
          <a:xfrm>
            <a:off x="10078722" y="4806141"/>
            <a:ext cx="271873" cy="718201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55" name="Rectangle 61">
            <a:extLst>
              <a:ext uri="{FF2B5EF4-FFF2-40B4-BE49-F238E27FC236}">
                <a16:creationId xmlns:a16="http://schemas.microsoft.com/office/drawing/2014/main" id="{67F9C22B-B7EA-41C3-8EF1-B65F0503A506}"/>
              </a:ext>
            </a:extLst>
          </p:cNvPr>
          <p:cNvSpPr/>
          <p:nvPr/>
        </p:nvSpPr>
        <p:spPr>
          <a:xfrm>
            <a:off x="10683710" y="5019245"/>
            <a:ext cx="270463" cy="497641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7AAA62C-D530-4AC1-B8CA-F5AE57C5935D}"/>
              </a:ext>
            </a:extLst>
          </p:cNvPr>
          <p:cNvCxnSpPr/>
          <p:nvPr/>
        </p:nvCxnSpPr>
        <p:spPr>
          <a:xfrm flipV="1">
            <a:off x="9786250" y="4300235"/>
            <a:ext cx="0" cy="12334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7">
            <a:extLst>
              <a:ext uri="{FF2B5EF4-FFF2-40B4-BE49-F238E27FC236}">
                <a16:creationId xmlns:a16="http://schemas.microsoft.com/office/drawing/2014/main" id="{9EE9A190-CF2F-4BD4-8103-1E37D603F3ED}"/>
              </a:ext>
            </a:extLst>
          </p:cNvPr>
          <p:cNvCxnSpPr>
            <a:cxnSpLocks/>
          </p:cNvCxnSpPr>
          <p:nvPr/>
        </p:nvCxnSpPr>
        <p:spPr>
          <a:xfrm flipH="1">
            <a:off x="8997367" y="3587632"/>
            <a:ext cx="1" cy="2087204"/>
          </a:xfrm>
          <a:prstGeom prst="line">
            <a:avLst/>
          </a:prstGeom>
          <a:ln w="190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E530DD7-5C07-4E2C-ABE7-EB422E02F0F3}"/>
              </a:ext>
            </a:extLst>
          </p:cNvPr>
          <p:cNvGrpSpPr/>
          <p:nvPr/>
        </p:nvGrpSpPr>
        <p:grpSpPr>
          <a:xfrm>
            <a:off x="6262333" y="1911454"/>
            <a:ext cx="2479306" cy="3622095"/>
            <a:chOff x="9146809" y="2320857"/>
            <a:chExt cx="2479306" cy="3622095"/>
          </a:xfrm>
        </p:grpSpPr>
        <p:sp>
          <p:nvSpPr>
            <p:cNvPr id="63" name="Content Placeholder 3">
              <a:extLst>
                <a:ext uri="{FF2B5EF4-FFF2-40B4-BE49-F238E27FC236}">
                  <a16:creationId xmlns:a16="http://schemas.microsoft.com/office/drawing/2014/main" id="{961A56FD-BC0A-406C-893D-B739CB86992B}"/>
                </a:ext>
              </a:extLst>
            </p:cNvPr>
            <p:cNvSpPr txBox="1">
              <a:spLocks/>
            </p:cNvSpPr>
            <p:nvPr/>
          </p:nvSpPr>
          <p:spPr>
            <a:xfrm>
              <a:off x="9146809" y="2320857"/>
              <a:ext cx="2479306" cy="42984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731520" rtl="0" eaLnBrk="1" latinLnBrk="0" hangingPunct="1">
                <a:spcBef>
                  <a:spcPct val="20000"/>
                </a:spcBef>
                <a:buFontTx/>
                <a:buNone/>
                <a:defRPr sz="29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1pPr>
              <a:lvl2pPr marL="1188720" indent="-45720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29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2pPr>
              <a:lvl3pPr marL="182880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26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3pPr>
              <a:lvl4pPr marL="2560320" indent="-365760" algn="l" defTabSz="731520" rtl="0" eaLnBrk="1" latinLnBrk="0" hangingPunct="1">
                <a:spcBef>
                  <a:spcPct val="20000"/>
                </a:spcBef>
                <a:buFont typeface="Arial"/>
                <a:buChar char="–"/>
                <a:defRPr sz="22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4pPr>
              <a:lvl5pPr marL="3291840" indent="-365760" algn="l" defTabSz="731520" rtl="0" eaLnBrk="1" latinLnBrk="0" hangingPunct="1">
                <a:spcBef>
                  <a:spcPct val="20000"/>
                </a:spcBef>
                <a:buFont typeface="Arial"/>
                <a:buChar char="»"/>
                <a:defRPr sz="19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5pPr>
              <a:lvl6pPr marL="402336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5488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8640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1792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800" b="1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Savings Plans</a:t>
              </a:r>
            </a:p>
          </p:txBody>
        </p:sp>
        <p:sp>
          <p:nvSpPr>
            <p:cNvPr id="64" name="Rounded Rectangle 47">
              <a:extLst>
                <a:ext uri="{FF2B5EF4-FFF2-40B4-BE49-F238E27FC236}">
                  <a16:creationId xmlns:a16="http://schemas.microsoft.com/office/drawing/2014/main" id="{61C732CC-8F77-4B73-95BE-C6A531007DDE}"/>
                </a:ext>
              </a:extLst>
            </p:cNvPr>
            <p:cNvSpPr/>
            <p:nvPr/>
          </p:nvSpPr>
          <p:spPr>
            <a:xfrm>
              <a:off x="9172743" y="2805318"/>
              <a:ext cx="2445658" cy="2104989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ko-KR" sz="1600" dirty="0">
                  <a:solidFill>
                    <a:schemeClr val="tx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1/3</a:t>
              </a:r>
              <a:r>
                <a:rPr lang="ko-KR" altLang="en-US" sz="1600" dirty="0">
                  <a:solidFill>
                    <a:schemeClr val="tx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년 약정 </a:t>
              </a:r>
              <a:endParaRPr lang="en-US" altLang="ko-KR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endParaRPr>
            </a:p>
            <a:p>
              <a:pPr algn="ctr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ko-KR" sz="1600" dirty="0">
                  <a:solidFill>
                    <a:schemeClr val="tx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(40~72%</a:t>
              </a:r>
              <a:r>
                <a:rPr lang="ko-KR" altLang="en-US" sz="1600" dirty="0">
                  <a:solidFill>
                    <a:schemeClr val="tx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할인</a:t>
              </a:r>
              <a:r>
                <a:rPr lang="en-US" altLang="ko-KR" sz="1600" dirty="0">
                  <a:solidFill>
                    <a:schemeClr val="tx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)</a:t>
              </a:r>
            </a:p>
            <a:p>
              <a:pPr algn="ctr">
                <a:lnSpc>
                  <a:spcPct val="150000"/>
                </a:lnSpc>
                <a:buClr>
                  <a:srgbClr val="FF9900"/>
                </a:buClr>
              </a:pPr>
              <a:r>
                <a:rPr lang="ko-KR" altLang="en-US" sz="1600" dirty="0">
                  <a:solidFill>
                    <a:schemeClr val="tx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시간당 비용 약정 </a:t>
              </a:r>
              <a:endParaRPr lang="en-US" altLang="ko-KR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endParaRPr>
            </a:p>
            <a:p>
              <a:pPr algn="ctr">
                <a:lnSpc>
                  <a:spcPct val="150000"/>
                </a:lnSpc>
                <a:buClr>
                  <a:srgbClr val="FF9900"/>
                </a:buClr>
              </a:pPr>
              <a:r>
                <a:rPr lang="ko-KR" altLang="en-US" sz="1600" dirty="0">
                  <a:solidFill>
                    <a:schemeClr val="tx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안정화된 서버 자원</a:t>
              </a:r>
              <a:endParaRPr lang="en-US" altLang="ko-KR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endParaRPr>
            </a:p>
            <a:p>
              <a:pPr algn="ctr">
                <a:lnSpc>
                  <a:spcPct val="150000"/>
                </a:lnSpc>
                <a:buClr>
                  <a:srgbClr val="FF9900"/>
                </a:buClr>
              </a:pPr>
              <a:endParaRPr lang="en-US" altLang="ko-KR" sz="16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endParaRPr>
            </a:p>
          </p:txBody>
        </p:sp>
        <p:cxnSp>
          <p:nvCxnSpPr>
            <p:cNvPr id="65" name="Straight Arrow Connector 48">
              <a:extLst>
                <a:ext uri="{FF2B5EF4-FFF2-40B4-BE49-F238E27FC236}">
                  <a16:creationId xmlns:a16="http://schemas.microsoft.com/office/drawing/2014/main" id="{0F7F90ED-588B-47A2-9AA8-C644453354DD}"/>
                </a:ext>
              </a:extLst>
            </p:cNvPr>
            <p:cNvCxnSpPr>
              <a:cxnSpLocks/>
            </p:cNvCxnSpPr>
            <p:nvPr/>
          </p:nvCxnSpPr>
          <p:spPr>
            <a:xfrm>
              <a:off x="9484572" y="5933745"/>
              <a:ext cx="133981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49">
              <a:extLst>
                <a:ext uri="{FF2B5EF4-FFF2-40B4-BE49-F238E27FC236}">
                  <a16:creationId xmlns:a16="http://schemas.microsoft.com/office/drawing/2014/main" id="{3902F4CD-5D0D-4894-953B-ACBB83739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84572" y="4700338"/>
              <a:ext cx="1" cy="1242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56">
              <a:extLst>
                <a:ext uri="{FF2B5EF4-FFF2-40B4-BE49-F238E27FC236}">
                  <a16:creationId xmlns:a16="http://schemas.microsoft.com/office/drawing/2014/main" id="{35C03C1F-C29D-43D1-A64D-3D4D2C891287}"/>
                </a:ext>
              </a:extLst>
            </p:cNvPr>
            <p:cNvCxnSpPr>
              <a:cxnSpLocks/>
            </p:cNvCxnSpPr>
            <p:nvPr/>
          </p:nvCxnSpPr>
          <p:spPr>
            <a:xfrm>
              <a:off x="9493250" y="5354255"/>
              <a:ext cx="1351461" cy="0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0499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컴퓨팅 서비스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Amazon EC2 </a:t>
              </a:r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과금 옵션</a:t>
              </a:r>
              <a:endParaRPr lang="en-US" altLang="ko-KR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C7E0A9-A838-4F1A-9FE1-E3B2C0DF8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265" y="1711968"/>
            <a:ext cx="8199466" cy="423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03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컴퓨팅 서비스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Auto Scaling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21" name="Picture 22" descr="November copy.png">
            <a:extLst>
              <a:ext uri="{FF2B5EF4-FFF2-40B4-BE49-F238E27FC236}">
                <a16:creationId xmlns:a16="http://schemas.microsoft.com/office/drawing/2014/main" id="{2E1CC299-31A7-40AD-999C-4C404E9523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891" y="2921565"/>
            <a:ext cx="9965643" cy="2441192"/>
          </a:xfrm>
          <a:prstGeom prst="rect">
            <a:avLst/>
          </a:prstGeom>
        </p:spPr>
      </p:pic>
      <p:cxnSp>
        <p:nvCxnSpPr>
          <p:cNvPr id="22" name="Straight Arrow Connector 27">
            <a:extLst>
              <a:ext uri="{FF2B5EF4-FFF2-40B4-BE49-F238E27FC236}">
                <a16:creationId xmlns:a16="http://schemas.microsoft.com/office/drawing/2014/main" id="{6BBF03E2-92CE-4003-A06F-2CF64BA655DE}"/>
              </a:ext>
            </a:extLst>
          </p:cNvPr>
          <p:cNvCxnSpPr>
            <a:cxnSpLocks/>
          </p:cNvCxnSpPr>
          <p:nvPr/>
        </p:nvCxnSpPr>
        <p:spPr>
          <a:xfrm>
            <a:off x="953891" y="5327728"/>
            <a:ext cx="101846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8">
            <a:extLst>
              <a:ext uri="{FF2B5EF4-FFF2-40B4-BE49-F238E27FC236}">
                <a16:creationId xmlns:a16="http://schemas.microsoft.com/office/drawing/2014/main" id="{2445EF0C-C5B6-4DCD-850B-666976C373BE}"/>
              </a:ext>
            </a:extLst>
          </p:cNvPr>
          <p:cNvCxnSpPr>
            <a:cxnSpLocks/>
          </p:cNvCxnSpPr>
          <p:nvPr/>
        </p:nvCxnSpPr>
        <p:spPr>
          <a:xfrm>
            <a:off x="988545" y="3429000"/>
            <a:ext cx="10046605" cy="0"/>
          </a:xfrm>
          <a:prstGeom prst="straightConnector1">
            <a:avLst/>
          </a:prstGeom>
          <a:ln>
            <a:solidFill>
              <a:srgbClr val="00A1C9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4B5C3E4-27B0-4E17-8E21-77290DDFE981}"/>
              </a:ext>
            </a:extLst>
          </p:cNvPr>
          <p:cNvSpPr txBox="1">
            <a:spLocks/>
          </p:cNvSpPr>
          <p:nvPr/>
        </p:nvSpPr>
        <p:spPr>
          <a:xfrm>
            <a:off x="1091954" y="2972277"/>
            <a:ext cx="1884821" cy="507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000" b="1" dirty="0">
                <a:solidFill>
                  <a:srgbClr val="00A1C9"/>
                </a:solidFill>
              </a:rPr>
              <a:t>서버 최대 용량　</a:t>
            </a:r>
            <a:endParaRPr lang="en-US" sz="2000" b="1" dirty="0">
              <a:solidFill>
                <a:srgbClr val="00A1C9"/>
              </a:solidFill>
            </a:endParaRPr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5372199A-6991-47E9-A19D-F43A6A47FCAD}"/>
              </a:ext>
            </a:extLst>
          </p:cNvPr>
          <p:cNvSpPr/>
          <p:nvPr/>
        </p:nvSpPr>
        <p:spPr>
          <a:xfrm>
            <a:off x="9261851" y="2803560"/>
            <a:ext cx="171082" cy="625440"/>
          </a:xfrm>
          <a:prstGeom prst="rect">
            <a:avLst/>
          </a:prstGeom>
          <a:solidFill>
            <a:srgbClr val="FF5746">
              <a:alpha val="4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>
              <a:defRPr/>
            </a:pPr>
            <a:endParaRPr lang="en-US" sz="1600" b="1" kern="0" dirty="0">
              <a:solidFill>
                <a:srgbClr val="FFFFFF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728E7A24-BAC5-4BEB-A90F-E8CC55ED55E1}"/>
              </a:ext>
            </a:extLst>
          </p:cNvPr>
          <p:cNvSpPr/>
          <p:nvPr/>
        </p:nvSpPr>
        <p:spPr>
          <a:xfrm>
            <a:off x="10283852" y="2697003"/>
            <a:ext cx="265810" cy="751890"/>
          </a:xfrm>
          <a:prstGeom prst="rect">
            <a:avLst/>
          </a:prstGeom>
          <a:solidFill>
            <a:srgbClr val="FF5746">
              <a:alpha val="4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>
              <a:defRPr/>
            </a:pPr>
            <a:endParaRPr lang="en-US" sz="1600" b="1" kern="0" dirty="0">
              <a:solidFill>
                <a:srgbClr val="FFFFFF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7D13DB6-928F-4819-B5B9-4AE75715B4D2}"/>
              </a:ext>
            </a:extLst>
          </p:cNvPr>
          <p:cNvSpPr txBox="1">
            <a:spLocks/>
          </p:cNvSpPr>
          <p:nvPr/>
        </p:nvSpPr>
        <p:spPr>
          <a:xfrm>
            <a:off x="9129030" y="2344903"/>
            <a:ext cx="1318184" cy="46598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000" b="1" dirty="0">
                <a:solidFill>
                  <a:srgbClr val="FF5746"/>
                </a:solidFill>
              </a:rPr>
              <a:t>서비스 중단</a:t>
            </a:r>
            <a:endParaRPr lang="en-US" sz="2000" b="1" dirty="0">
              <a:solidFill>
                <a:srgbClr val="FF5746"/>
              </a:solidFill>
            </a:endParaRP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F31BE743-0B9C-448C-9953-7BC20E81C560}"/>
              </a:ext>
            </a:extLst>
          </p:cNvPr>
          <p:cNvSpPr txBox="1">
            <a:spLocks/>
          </p:cNvSpPr>
          <p:nvPr/>
        </p:nvSpPr>
        <p:spPr>
          <a:xfrm>
            <a:off x="8478254" y="5489990"/>
            <a:ext cx="761540" cy="564268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2000" b="1" dirty="0"/>
              <a:t>신규 제품</a:t>
            </a:r>
            <a:endParaRPr lang="en-US" altLang="ko-KR" sz="2000" b="1" dirty="0"/>
          </a:p>
          <a:p>
            <a:pPr algn="ctr">
              <a:lnSpc>
                <a:spcPct val="120000"/>
              </a:lnSpc>
            </a:pPr>
            <a:r>
              <a:rPr lang="ko-KR" altLang="en-US" sz="2000" b="1" dirty="0"/>
              <a:t>런칭</a:t>
            </a:r>
            <a:endParaRPr lang="en-US" sz="2000" b="1" dirty="0"/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4204D721-3760-4858-85E4-5AB61171A7C6}"/>
              </a:ext>
            </a:extLst>
          </p:cNvPr>
          <p:cNvSpPr txBox="1">
            <a:spLocks/>
          </p:cNvSpPr>
          <p:nvPr/>
        </p:nvSpPr>
        <p:spPr>
          <a:xfrm>
            <a:off x="9788122" y="5489990"/>
            <a:ext cx="761540" cy="564268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2000" b="1" dirty="0"/>
              <a:t>연말 할인</a:t>
            </a:r>
            <a:endParaRPr lang="en-US" altLang="ko-KR" sz="2000" b="1" dirty="0"/>
          </a:p>
          <a:p>
            <a:pPr algn="ctr">
              <a:lnSpc>
                <a:spcPct val="120000"/>
              </a:lnSpc>
            </a:pPr>
            <a:r>
              <a:rPr lang="ko-KR" altLang="en-US" sz="2000" b="1" dirty="0"/>
              <a:t>이벤트</a:t>
            </a:r>
            <a:endParaRPr lang="en-US" sz="2000" b="1" dirty="0"/>
          </a:p>
        </p:txBody>
      </p:sp>
      <p:pic>
        <p:nvPicPr>
          <p:cNvPr id="35" name="Picture 11" descr="Excess November 2.png">
            <a:extLst>
              <a:ext uri="{FF2B5EF4-FFF2-40B4-BE49-F238E27FC236}">
                <a16:creationId xmlns:a16="http://schemas.microsoft.com/office/drawing/2014/main" id="{0B40D4B0-BC61-4539-AFCF-FE55B3A305E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srgbClr val="666666">
                <a:shade val="45000"/>
                <a:satMod val="135000"/>
              </a:srgbClr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545" y="3445837"/>
            <a:ext cx="9851089" cy="161479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10D0B11-8541-42D8-9E44-D845C1E2EF01}"/>
              </a:ext>
            </a:extLst>
          </p:cNvPr>
          <p:cNvSpPr txBox="1"/>
          <p:nvPr/>
        </p:nvSpPr>
        <p:spPr>
          <a:xfrm>
            <a:off x="1564200" y="3848552"/>
            <a:ext cx="511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2000" b="1" dirty="0">
                <a:solidFill>
                  <a:srgbClr val="FF5746"/>
                </a:solidFill>
                <a:latin typeface="Amazon Ember Regular" charset="0"/>
                <a:cs typeface="Amazon Ember Regular" charset="0"/>
              </a:rPr>
              <a:t>유휴 자원 발생</a:t>
            </a:r>
            <a:endParaRPr lang="en-US" sz="2000" b="1" dirty="0">
              <a:solidFill>
                <a:srgbClr val="FF5746"/>
              </a:solidFill>
              <a:latin typeface="Amazon Ember Regular" charset="0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706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ED1AE912-E1F7-4F1E-AC49-AABC38F0622F}"/>
              </a:ext>
            </a:extLst>
          </p:cNvPr>
          <p:cNvSpPr/>
          <p:nvPr/>
        </p:nvSpPr>
        <p:spPr>
          <a:xfrm>
            <a:off x="4716831" y="3429000"/>
            <a:ext cx="6241002" cy="1445375"/>
          </a:xfrm>
          <a:prstGeom prst="rect">
            <a:avLst/>
          </a:prstGeom>
          <a:noFill/>
          <a:ln w="222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컴퓨팅 서비스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Auto Scaling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58161BF-DE03-4109-B517-EBED8FAC49E2}"/>
              </a:ext>
            </a:extLst>
          </p:cNvPr>
          <p:cNvGrpSpPr/>
          <p:nvPr/>
        </p:nvGrpSpPr>
        <p:grpSpPr>
          <a:xfrm>
            <a:off x="224394" y="3053542"/>
            <a:ext cx="3397459" cy="2655492"/>
            <a:chOff x="324903" y="2101254"/>
            <a:chExt cx="3397459" cy="2655492"/>
          </a:xfrm>
        </p:grpSpPr>
        <p:pic>
          <p:nvPicPr>
            <p:cNvPr id="20" name="Graphic 54">
              <a:extLst>
                <a:ext uri="{FF2B5EF4-FFF2-40B4-BE49-F238E27FC236}">
                  <a16:creationId xmlns:a16="http://schemas.microsoft.com/office/drawing/2014/main" id="{BC5C9DE0-12D9-490B-A37B-3B9AC2211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59759" y="2101254"/>
              <a:ext cx="1327746" cy="1327746"/>
            </a:xfrm>
            <a:prstGeom prst="rect">
              <a:avLst/>
            </a:prstGeom>
          </p:spPr>
        </p:pic>
        <p:sp>
          <p:nvSpPr>
            <p:cNvPr id="33" name="Content Placeholder 3">
              <a:extLst>
                <a:ext uri="{FF2B5EF4-FFF2-40B4-BE49-F238E27FC236}">
                  <a16:creationId xmlns:a16="http://schemas.microsoft.com/office/drawing/2014/main" id="{D84AFFF7-E05D-48A4-A5E5-368CB5C9F7CC}"/>
                </a:ext>
              </a:extLst>
            </p:cNvPr>
            <p:cNvSpPr txBox="1">
              <a:spLocks/>
            </p:cNvSpPr>
            <p:nvPr/>
          </p:nvSpPr>
          <p:spPr>
            <a:xfrm>
              <a:off x="324903" y="3429000"/>
              <a:ext cx="3397459" cy="132774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731520" rtl="0" eaLnBrk="1" latinLnBrk="0" hangingPunct="1">
                <a:spcBef>
                  <a:spcPct val="20000"/>
                </a:spcBef>
                <a:buFontTx/>
                <a:buNone/>
                <a:defRPr sz="29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1pPr>
              <a:lvl2pPr marL="1188720" indent="-45720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29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2pPr>
              <a:lvl3pPr marL="182880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26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3pPr>
              <a:lvl4pPr marL="2560320" indent="-365760" algn="l" defTabSz="731520" rtl="0" eaLnBrk="1" latinLnBrk="0" hangingPunct="1">
                <a:spcBef>
                  <a:spcPct val="20000"/>
                </a:spcBef>
                <a:buFont typeface="Arial"/>
                <a:buChar char="–"/>
                <a:defRPr sz="22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4pPr>
              <a:lvl5pPr marL="3291840" indent="-365760" algn="l" defTabSz="731520" rtl="0" eaLnBrk="1" latinLnBrk="0" hangingPunct="1">
                <a:spcBef>
                  <a:spcPct val="20000"/>
                </a:spcBef>
                <a:buFont typeface="Arial"/>
                <a:buChar char="»"/>
                <a:defRPr sz="19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5pPr>
              <a:lvl6pPr marL="402336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5488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8640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1792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en-US" sz="16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Auto Scaling</a:t>
              </a:r>
            </a:p>
            <a:p>
              <a:pPr algn="ctr">
                <a:lnSpc>
                  <a:spcPct val="110000"/>
                </a:lnSpc>
              </a:pPr>
              <a:endParaRPr lang="en-US" sz="1500" dirty="0">
                <a:ea typeface="Noto Sans CJK KR Bold" panose="020B0800000000000000"/>
              </a:endParaRPr>
            </a:p>
            <a:p>
              <a:pPr lvl="0" algn="ctr">
                <a:lnSpc>
                  <a:spcPct val="110000"/>
                </a:lnSpc>
                <a:spcBef>
                  <a:spcPts val="0"/>
                </a:spcBef>
              </a:pPr>
              <a:r>
                <a:rPr lang="ko-KR" altLang="en-US" sz="1600" b="1" dirty="0">
                  <a:latin typeface="Amazon Ember"/>
                  <a:ea typeface="Noto Sans CJK KR Bold" panose="020B0800000000000000"/>
                  <a:cs typeface="+mn-cs"/>
                </a:rPr>
                <a:t>서버 자동 확장</a:t>
              </a:r>
              <a:r>
                <a:rPr lang="en-US" altLang="ko-KR" sz="1600" b="1" dirty="0">
                  <a:latin typeface="Amazon Ember"/>
                  <a:ea typeface="Noto Sans CJK KR Bold" panose="020B0800000000000000"/>
                  <a:cs typeface="+mn-cs"/>
                </a:rPr>
                <a:t>/</a:t>
              </a:r>
              <a:r>
                <a:rPr lang="ko-KR" altLang="en-US" sz="1600" b="1" dirty="0">
                  <a:latin typeface="Amazon Ember"/>
                  <a:ea typeface="Noto Sans CJK KR Bold" panose="020B0800000000000000"/>
                  <a:cs typeface="+mn-cs"/>
                </a:rPr>
                <a:t>축소</a:t>
              </a:r>
              <a:endParaRPr lang="en-US" sz="1600" b="1" dirty="0">
                <a:latin typeface="Amazon Ember"/>
                <a:ea typeface="Noto Sans CJK KR Bold" panose="020B0800000000000000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A6FD33-3492-437B-B275-493BB33B35E7}"/>
              </a:ext>
            </a:extLst>
          </p:cNvPr>
          <p:cNvGrpSpPr/>
          <p:nvPr/>
        </p:nvGrpSpPr>
        <p:grpSpPr>
          <a:xfrm>
            <a:off x="5288037" y="3819886"/>
            <a:ext cx="5879614" cy="762000"/>
            <a:chOff x="5725627" y="3819356"/>
            <a:chExt cx="5879614" cy="762000"/>
          </a:xfrm>
        </p:grpSpPr>
        <p:pic>
          <p:nvPicPr>
            <p:cNvPr id="34" name="Graphic 5">
              <a:extLst>
                <a:ext uri="{FF2B5EF4-FFF2-40B4-BE49-F238E27FC236}">
                  <a16:creationId xmlns:a16="http://schemas.microsoft.com/office/drawing/2014/main" id="{2C9F2711-911B-42B4-84C2-F31774BEA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5627" y="3819356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Graphic 5">
              <a:extLst>
                <a:ext uri="{FF2B5EF4-FFF2-40B4-BE49-F238E27FC236}">
                  <a16:creationId xmlns:a16="http://schemas.microsoft.com/office/drawing/2014/main" id="{C3AFAEBB-EC92-49CB-9A43-46BDCB4EE5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8385" y="3819356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Graphic 5">
              <a:extLst>
                <a:ext uri="{FF2B5EF4-FFF2-40B4-BE49-F238E27FC236}">
                  <a16:creationId xmlns:a16="http://schemas.microsoft.com/office/drawing/2014/main" id="{760A2032-F460-4877-A0C3-784CE1F7F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143" y="3819356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Graphic 5">
              <a:extLst>
                <a:ext uri="{FF2B5EF4-FFF2-40B4-BE49-F238E27FC236}">
                  <a16:creationId xmlns:a16="http://schemas.microsoft.com/office/drawing/2014/main" id="{E29CFF6A-A021-47FD-BE88-5F79AD7707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901" y="3819356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Graphic 5">
              <a:extLst>
                <a:ext uri="{FF2B5EF4-FFF2-40B4-BE49-F238E27FC236}">
                  <a16:creationId xmlns:a16="http://schemas.microsoft.com/office/drawing/2014/main" id="{B9D9E987-22B1-46AB-B0C7-E9042B6AE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6659" y="3819356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D75F16C-700B-412B-86C4-9A4D3E3F1FAF}"/>
                </a:ext>
              </a:extLst>
            </p:cNvPr>
            <p:cNvSpPr txBox="1"/>
            <p:nvPr/>
          </p:nvSpPr>
          <p:spPr>
            <a:xfrm>
              <a:off x="10296988" y="4046467"/>
              <a:ext cx="1308253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kumimoji="1" lang="en-US" altLang="ko-KR" sz="1400" dirty="0">
                  <a:latin typeface="Noto Sans CJK KR Regular" panose="020B0500000000000000" pitchFamily="34" charset="-127"/>
                  <a:ea typeface="Noto Sans CJK KR Regular" panose="020B0500000000000000"/>
                </a:rPr>
                <a:t>. . .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2C2D9FC-31F5-4BF4-AFA1-46B1E406D114}"/>
              </a:ext>
            </a:extLst>
          </p:cNvPr>
          <p:cNvGrpSpPr/>
          <p:nvPr/>
        </p:nvGrpSpPr>
        <p:grpSpPr>
          <a:xfrm>
            <a:off x="6711795" y="1880092"/>
            <a:ext cx="2279650" cy="1037411"/>
            <a:chOff x="7066606" y="1794004"/>
            <a:chExt cx="2279650" cy="1037411"/>
          </a:xfrm>
        </p:grpSpPr>
        <p:pic>
          <p:nvPicPr>
            <p:cNvPr id="46" name="Graphic 6">
              <a:extLst>
                <a:ext uri="{FF2B5EF4-FFF2-40B4-BE49-F238E27FC236}">
                  <a16:creationId xmlns:a16="http://schemas.microsoft.com/office/drawing/2014/main" id="{3C3BB1A2-381C-4133-B8EA-AE799F5FC6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/>
          </p:blipFill>
          <p:spPr bwMode="auto">
            <a:xfrm>
              <a:off x="7811143" y="179400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TextBox 12">
              <a:extLst>
                <a:ext uri="{FF2B5EF4-FFF2-40B4-BE49-F238E27FC236}">
                  <a16:creationId xmlns:a16="http://schemas.microsoft.com/office/drawing/2014/main" id="{7CC2BAA0-5AFF-4184-98E5-BD6B893AF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66606" y="2554416"/>
              <a:ext cx="2279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Elastic Load Balancing</a:t>
              </a:r>
            </a:p>
          </p:txBody>
        </p:sp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BFA4860-FCFA-40C1-B787-B5105973E7CA}"/>
              </a:ext>
            </a:extLst>
          </p:cNvPr>
          <p:cNvCxnSpPr>
            <a:cxnSpLocks/>
          </p:cNvCxnSpPr>
          <p:nvPr/>
        </p:nvCxnSpPr>
        <p:spPr>
          <a:xfrm flipV="1">
            <a:off x="5654749" y="2917503"/>
            <a:ext cx="2182583" cy="902383"/>
          </a:xfrm>
          <a:prstGeom prst="straightConnector1">
            <a:avLst/>
          </a:prstGeom>
          <a:ln w="25400">
            <a:headEnd type="triangle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C9F8692-7ADF-44F7-B89B-562E066C46B5}"/>
              </a:ext>
            </a:extLst>
          </p:cNvPr>
          <p:cNvCxnSpPr>
            <a:cxnSpLocks/>
            <a:stCxn id="37" idx="0"/>
            <a:endCxn id="47" idx="2"/>
          </p:cNvCxnSpPr>
          <p:nvPr/>
        </p:nvCxnSpPr>
        <p:spPr>
          <a:xfrm flipV="1">
            <a:off x="6711795" y="2917503"/>
            <a:ext cx="1139825" cy="902383"/>
          </a:xfrm>
          <a:prstGeom prst="straightConnector1">
            <a:avLst/>
          </a:prstGeom>
          <a:ln w="25400">
            <a:headEnd type="triangle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5FF2432-902A-4A9A-A5FD-D49A0954EA6A}"/>
              </a:ext>
            </a:extLst>
          </p:cNvPr>
          <p:cNvCxnSpPr>
            <a:cxnSpLocks/>
            <a:stCxn id="42" idx="0"/>
            <a:endCxn id="47" idx="2"/>
          </p:cNvCxnSpPr>
          <p:nvPr/>
        </p:nvCxnSpPr>
        <p:spPr>
          <a:xfrm flipV="1">
            <a:off x="7754553" y="2917503"/>
            <a:ext cx="97067" cy="902383"/>
          </a:xfrm>
          <a:prstGeom prst="straightConnector1">
            <a:avLst/>
          </a:prstGeom>
          <a:ln w="25400">
            <a:headEnd type="triangle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45B51F-4842-4E40-9420-B5D9DA516222}"/>
              </a:ext>
            </a:extLst>
          </p:cNvPr>
          <p:cNvCxnSpPr>
            <a:cxnSpLocks/>
            <a:stCxn id="43" idx="0"/>
            <a:endCxn id="47" idx="2"/>
          </p:cNvCxnSpPr>
          <p:nvPr/>
        </p:nvCxnSpPr>
        <p:spPr>
          <a:xfrm flipH="1" flipV="1">
            <a:off x="7851620" y="2917503"/>
            <a:ext cx="945691" cy="902383"/>
          </a:xfrm>
          <a:prstGeom prst="straightConnector1">
            <a:avLst/>
          </a:prstGeom>
          <a:ln w="25400">
            <a:headEnd type="triangle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A6587BD-E2DE-4F8B-8B96-4A92F3074BD3}"/>
              </a:ext>
            </a:extLst>
          </p:cNvPr>
          <p:cNvCxnSpPr>
            <a:cxnSpLocks/>
            <a:stCxn id="44" idx="0"/>
            <a:endCxn id="47" idx="2"/>
          </p:cNvCxnSpPr>
          <p:nvPr/>
        </p:nvCxnSpPr>
        <p:spPr>
          <a:xfrm flipH="1" flipV="1">
            <a:off x="7851620" y="2917503"/>
            <a:ext cx="1988449" cy="902383"/>
          </a:xfrm>
          <a:prstGeom prst="straightConnector1">
            <a:avLst/>
          </a:prstGeom>
          <a:ln w="25400">
            <a:headEnd type="triangle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6">
            <a:extLst>
              <a:ext uri="{FF2B5EF4-FFF2-40B4-BE49-F238E27FC236}">
                <a16:creationId xmlns:a16="http://schemas.microsoft.com/office/drawing/2014/main" id="{E63A9A15-D0E3-4B73-A708-B0DD6E2FD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9943" y="4874375"/>
            <a:ext cx="24033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Compute Cloud (Amazon EC2)</a:t>
            </a:r>
          </a:p>
        </p:txBody>
      </p:sp>
      <p:sp>
        <p:nvSpPr>
          <p:cNvPr id="56" name="object 5">
            <a:extLst>
              <a:ext uri="{FF2B5EF4-FFF2-40B4-BE49-F238E27FC236}">
                <a16:creationId xmlns:a16="http://schemas.microsoft.com/office/drawing/2014/main" id="{C2EE829C-5600-432F-AC9B-189DA707ACAD}"/>
              </a:ext>
            </a:extLst>
          </p:cNvPr>
          <p:cNvSpPr/>
          <p:nvPr/>
        </p:nvSpPr>
        <p:spPr>
          <a:xfrm>
            <a:off x="3491085" y="1374172"/>
            <a:ext cx="45719" cy="4964134"/>
          </a:xfrm>
          <a:custGeom>
            <a:avLst/>
            <a:gdLst/>
            <a:ahLst/>
            <a:cxnLst/>
            <a:rect l="l" t="t" r="r" b="b"/>
            <a:pathLst>
              <a:path h="4157345">
                <a:moveTo>
                  <a:pt x="0" y="0"/>
                </a:moveTo>
                <a:lnTo>
                  <a:pt x="1" y="4156792"/>
                </a:lnTo>
              </a:path>
            </a:pathLst>
          </a:custGeom>
          <a:ln w="1905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B4D082-77D8-4B75-B577-D70C625BCAAE}"/>
              </a:ext>
            </a:extLst>
          </p:cNvPr>
          <p:cNvSpPr txBox="1"/>
          <p:nvPr/>
        </p:nvSpPr>
        <p:spPr>
          <a:xfrm>
            <a:off x="4727746" y="5558290"/>
            <a:ext cx="624774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kumimoji="1" lang="ko-KR" altLang="en-US" sz="2400" b="1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/>
              </a:rPr>
              <a:t>변화하는 수요에 동적으로 대응 가능</a:t>
            </a:r>
            <a:endParaRPr kumimoji="1" lang="en-US" altLang="ko-KR" sz="2400" b="1" dirty="0">
              <a:solidFill>
                <a:srgbClr val="FF0000"/>
              </a:solidFill>
              <a:latin typeface="Noto Sans CJK KR Regular" panose="020B0500000000000000" pitchFamily="34" charset="-127"/>
              <a:ea typeface="Noto Sans CJK KR Regular" panose="020B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859292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컴퓨팅 서비스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Auto Scaling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32" name="Picture 22" descr="November copy.png">
            <a:extLst>
              <a:ext uri="{FF2B5EF4-FFF2-40B4-BE49-F238E27FC236}">
                <a16:creationId xmlns:a16="http://schemas.microsoft.com/office/drawing/2014/main" id="{3CC828C7-D289-4CED-B32A-143A85A4E94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338" y="2612974"/>
            <a:ext cx="10160000" cy="2608123"/>
          </a:xfrm>
          <a:prstGeom prst="rect">
            <a:avLst/>
          </a:prstGeom>
        </p:spPr>
      </p:pic>
      <p:cxnSp>
        <p:nvCxnSpPr>
          <p:cNvPr id="35" name="Straight Arrow Connector 27">
            <a:extLst>
              <a:ext uri="{FF2B5EF4-FFF2-40B4-BE49-F238E27FC236}">
                <a16:creationId xmlns:a16="http://schemas.microsoft.com/office/drawing/2014/main" id="{0B381DC9-3C03-43DA-B47C-63BE17C0ADEC}"/>
              </a:ext>
            </a:extLst>
          </p:cNvPr>
          <p:cNvCxnSpPr/>
          <p:nvPr/>
        </p:nvCxnSpPr>
        <p:spPr>
          <a:xfrm>
            <a:off x="634303" y="5241879"/>
            <a:ext cx="109914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26CCEB31-89F5-4E9C-92F6-66BB1D7B77F3}"/>
              </a:ext>
            </a:extLst>
          </p:cNvPr>
          <p:cNvSpPr txBox="1">
            <a:spLocks/>
          </p:cNvSpPr>
          <p:nvPr/>
        </p:nvSpPr>
        <p:spPr>
          <a:xfrm>
            <a:off x="8951936" y="5244468"/>
            <a:ext cx="1091557" cy="6028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1667" b="1" dirty="0"/>
              <a:t>신규 제품</a:t>
            </a:r>
            <a:endParaRPr lang="en-US" altLang="ko-KR" sz="1667" b="1" dirty="0"/>
          </a:p>
          <a:p>
            <a:pPr algn="ctr">
              <a:lnSpc>
                <a:spcPct val="120000"/>
              </a:lnSpc>
            </a:pPr>
            <a:r>
              <a:rPr lang="ko-KR" altLang="en-US" sz="1667" b="1" dirty="0"/>
              <a:t>런칭</a:t>
            </a:r>
            <a:endParaRPr lang="en-US" sz="1667" b="1" dirty="0"/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5B063BAE-66C3-4520-A45B-6F1FDDA80808}"/>
              </a:ext>
            </a:extLst>
          </p:cNvPr>
          <p:cNvSpPr txBox="1">
            <a:spLocks/>
          </p:cNvSpPr>
          <p:nvPr/>
        </p:nvSpPr>
        <p:spPr>
          <a:xfrm>
            <a:off x="10043492" y="5244468"/>
            <a:ext cx="1091557" cy="6028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1667" b="1"/>
              <a:t>연말 할인</a:t>
            </a:r>
            <a:endParaRPr lang="en-US" altLang="ko-KR" sz="1667" b="1" dirty="0"/>
          </a:p>
          <a:p>
            <a:pPr algn="ctr">
              <a:lnSpc>
                <a:spcPct val="120000"/>
              </a:lnSpc>
            </a:pPr>
            <a:r>
              <a:rPr lang="ko-KR" altLang="en-US" sz="1667" b="1" dirty="0"/>
              <a:t>이벤트</a:t>
            </a:r>
            <a:endParaRPr lang="en-US" sz="1667" b="1" dirty="0"/>
          </a:p>
        </p:txBody>
      </p:sp>
      <p:pic>
        <p:nvPicPr>
          <p:cNvPr id="39" name="Picture 16" descr="November copy Blue.png">
            <a:extLst>
              <a:ext uri="{FF2B5EF4-FFF2-40B4-BE49-F238E27FC236}">
                <a16:creationId xmlns:a16="http://schemas.microsoft.com/office/drawing/2014/main" id="{395168E9-70DD-4470-A7C6-D48CD8D77B4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338" y="2490422"/>
            <a:ext cx="10160000" cy="260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01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컴퓨팅 서비스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AWS Lambda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76F74F-4C3F-437F-BCEA-BD0F06FB562B}"/>
              </a:ext>
            </a:extLst>
          </p:cNvPr>
          <p:cNvGrpSpPr/>
          <p:nvPr/>
        </p:nvGrpSpPr>
        <p:grpSpPr>
          <a:xfrm>
            <a:off x="847028" y="2819572"/>
            <a:ext cx="2742424" cy="2242188"/>
            <a:chOff x="172161" y="2123125"/>
            <a:chExt cx="2742424" cy="2242188"/>
          </a:xfrm>
        </p:grpSpPr>
        <p:pic>
          <p:nvPicPr>
            <p:cNvPr id="5122" name="Picture 2" descr="aws lambda에 대한 이미지 검색결과">
              <a:extLst>
                <a:ext uri="{FF2B5EF4-FFF2-40B4-BE49-F238E27FC236}">
                  <a16:creationId xmlns:a16="http://schemas.microsoft.com/office/drawing/2014/main" id="{6A774700-6937-4E2D-98F4-377BCD142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079" y="2123125"/>
              <a:ext cx="1574588" cy="157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9D94642E-F47C-4C08-B8FB-D649C6C89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658" y="3738276"/>
              <a:ext cx="239353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Lambda</a:t>
              </a:r>
            </a:p>
          </p:txBody>
        </p:sp>
        <p:sp>
          <p:nvSpPr>
            <p:cNvPr id="25" name="object 3">
              <a:extLst>
                <a:ext uri="{FF2B5EF4-FFF2-40B4-BE49-F238E27FC236}">
                  <a16:creationId xmlns:a16="http://schemas.microsoft.com/office/drawing/2014/main" id="{5254C7A0-659B-4969-8C43-88F5DD17ABD9}"/>
                </a:ext>
              </a:extLst>
            </p:cNvPr>
            <p:cNvSpPr txBox="1"/>
            <p:nvPr/>
          </p:nvSpPr>
          <p:spPr>
            <a:xfrm>
              <a:off x="172161" y="4090879"/>
              <a:ext cx="2742424" cy="27443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1700" b="1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  <a:cs typeface="Trebuchet MS"/>
                </a:rPr>
                <a:t>서버리스 컴퓨팅</a:t>
              </a:r>
              <a:endParaRPr sz="17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endParaRPr>
            </a:p>
          </p:txBody>
        </p:sp>
      </p:grpSp>
      <p:sp>
        <p:nvSpPr>
          <p:cNvPr id="26" name="Rounded Rectangle 13">
            <a:extLst>
              <a:ext uri="{FF2B5EF4-FFF2-40B4-BE49-F238E27FC236}">
                <a16:creationId xmlns:a16="http://schemas.microsoft.com/office/drawing/2014/main" id="{757183A2-34E6-41A3-8E63-F4DFA22CBDBE}"/>
              </a:ext>
            </a:extLst>
          </p:cNvPr>
          <p:cNvSpPr/>
          <p:nvPr/>
        </p:nvSpPr>
        <p:spPr>
          <a:xfrm>
            <a:off x="4213663" y="2106504"/>
            <a:ext cx="7978337" cy="369357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서버를 관리하지 않고 코드 단독으로 실행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AWS 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서비스와 연동 용이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Java, Go, .NET, Node.js, C#, Python, Ruby 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지원 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지원하지 않는 언어의 경우 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custom runtime 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사용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548872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컴퓨팅 서비스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AWS Lambda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4906A9-B51F-4A85-BF62-2A8354697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3975" y="1741182"/>
            <a:ext cx="8984049" cy="4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43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네트워크 서비스 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4C6A19-1D38-4514-9B6A-84E5816F80D3}"/>
              </a:ext>
            </a:extLst>
          </p:cNvPr>
          <p:cNvSpPr txBox="1"/>
          <p:nvPr/>
        </p:nvSpPr>
        <p:spPr>
          <a:xfrm>
            <a:off x="2245778" y="4433465"/>
            <a:ext cx="162509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가상 네트워크 </a:t>
            </a:r>
            <a:endParaRPr kumimoji="1" lang="en-US" altLang="ko-KR" sz="1400" b="1" dirty="0">
              <a:latin typeface="Noto Sans CJK KR Bold" panose="020B0800000000000000" pitchFamily="34" charset="-127"/>
              <a:ea typeface="Noto Sans CJK KR Bold" panose="020B080000000000000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4E41D0-53A9-4F95-A312-07959E4F03BE}"/>
              </a:ext>
            </a:extLst>
          </p:cNvPr>
          <p:cNvSpPr txBox="1"/>
          <p:nvPr/>
        </p:nvSpPr>
        <p:spPr>
          <a:xfrm>
            <a:off x="5139259" y="4433465"/>
            <a:ext cx="1913477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트래픽 부하분산</a:t>
            </a:r>
            <a:endParaRPr kumimoji="1" lang="en-US" altLang="ko-KR" sz="1400" b="1" dirty="0">
              <a:latin typeface="Noto Sans CJK KR Bold" panose="020B0800000000000000" pitchFamily="34" charset="-127"/>
              <a:ea typeface="Noto Sans CJK KR Bold" panose="020B080000000000000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09611-852C-4234-8501-1B2BF906AD31}"/>
              </a:ext>
            </a:extLst>
          </p:cNvPr>
          <p:cNvSpPr txBox="1"/>
          <p:nvPr/>
        </p:nvSpPr>
        <p:spPr>
          <a:xfrm>
            <a:off x="8321126" y="4418771"/>
            <a:ext cx="169288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kumimoji="1" lang="ko-KR" altLang="en-US" sz="1400" b="1" dirty="0">
                <a:latin typeface="Noto Sans CJK KR Bold" panose="020B0800000000000000" pitchFamily="34" charset="-127"/>
                <a:ea typeface="Noto Sans CJK KR Bold" panose="020B0800000000000000"/>
              </a:rPr>
              <a:t>네트워크 접근제어</a:t>
            </a:r>
            <a:endParaRPr kumimoji="1" lang="en-US" altLang="ko-KR" sz="1400" b="1" dirty="0">
              <a:latin typeface="Noto Sans CJK KR Bold" panose="020B0800000000000000" pitchFamily="34" charset="-127"/>
              <a:ea typeface="Noto Sans CJK KR Bold" panose="020B080000000000000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E1E722-99E1-4E09-AE04-01D5E4429BD6}"/>
              </a:ext>
            </a:extLst>
          </p:cNvPr>
          <p:cNvGrpSpPr/>
          <p:nvPr/>
        </p:nvGrpSpPr>
        <p:grpSpPr>
          <a:xfrm>
            <a:off x="1846216" y="2589924"/>
            <a:ext cx="2243137" cy="1678152"/>
            <a:chOff x="2245778" y="1671729"/>
            <a:chExt cx="2243137" cy="1678152"/>
          </a:xfrm>
        </p:grpSpPr>
        <p:pic>
          <p:nvPicPr>
            <p:cNvPr id="23" name="Graphic 6">
              <a:extLst>
                <a:ext uri="{FF2B5EF4-FFF2-40B4-BE49-F238E27FC236}">
                  <a16:creationId xmlns:a16="http://schemas.microsoft.com/office/drawing/2014/main" id="{2D7868C6-D67B-44B6-B5C5-3231FED64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426" y="1671729"/>
              <a:ext cx="1140443" cy="1140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D195A35-24A6-41AE-AB3B-FA768171F5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778" y="2888216"/>
              <a:ext cx="22431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Virtual Private Cloud (Amazon VPC)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5B4221-DB0D-4080-AEEF-843DBEA466D6}"/>
              </a:ext>
            </a:extLst>
          </p:cNvPr>
          <p:cNvGrpSpPr/>
          <p:nvPr/>
        </p:nvGrpSpPr>
        <p:grpSpPr>
          <a:xfrm>
            <a:off x="4700310" y="2589924"/>
            <a:ext cx="2279650" cy="1491898"/>
            <a:chOff x="4700310" y="2589924"/>
            <a:chExt cx="2279650" cy="1491898"/>
          </a:xfrm>
        </p:grpSpPr>
        <p:pic>
          <p:nvPicPr>
            <p:cNvPr id="28" name="Graphic 6">
              <a:extLst>
                <a:ext uri="{FF2B5EF4-FFF2-40B4-BE49-F238E27FC236}">
                  <a16:creationId xmlns:a16="http://schemas.microsoft.com/office/drawing/2014/main" id="{1D5B06AD-89BA-4293-9703-81205160D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5269913" y="2589924"/>
              <a:ext cx="1140443" cy="1140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C4F66DB3-33E5-44A0-84E9-000FA24AE7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0310" y="3804823"/>
              <a:ext cx="2279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Elastic Load Balancing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0D6E6C-2974-4C6F-96BD-E31048E28DD8}"/>
              </a:ext>
            </a:extLst>
          </p:cNvPr>
          <p:cNvGrpSpPr/>
          <p:nvPr/>
        </p:nvGrpSpPr>
        <p:grpSpPr>
          <a:xfrm>
            <a:off x="7305010" y="2203406"/>
            <a:ext cx="3725117" cy="1913477"/>
            <a:chOff x="7764572" y="2304991"/>
            <a:chExt cx="3725117" cy="1913477"/>
          </a:xfrm>
        </p:grpSpPr>
        <p:pic>
          <p:nvPicPr>
            <p:cNvPr id="1026" name="Picture 2" descr="AWS Security - CloudOptics | Multi-Cloud Security &amp; Compliance Platform">
              <a:extLst>
                <a:ext uri="{FF2B5EF4-FFF2-40B4-BE49-F238E27FC236}">
                  <a16:creationId xmlns:a16="http://schemas.microsoft.com/office/drawing/2014/main" id="{2FE0E5CE-A5B8-43B0-B8D1-F059C045C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7659" y="2304991"/>
              <a:ext cx="1913477" cy="1913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Network Access Control List | AWS Compute">
              <a:extLst>
                <a:ext uri="{FF2B5EF4-FFF2-40B4-BE49-F238E27FC236}">
                  <a16:creationId xmlns:a16="http://schemas.microsoft.com/office/drawing/2014/main" id="{78F284AB-7DC0-4DE7-AB4B-956A81FFCA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0152" y="2698624"/>
              <a:ext cx="1111264" cy="1126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6F8234AB-83AE-4022-B33E-85B702BF23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64572" y="3824837"/>
              <a:ext cx="2279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Security Group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AF217D2F-0D31-484C-80F7-B23EDC2620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10039" y="3831631"/>
              <a:ext cx="2279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Network ACL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874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1. 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클라우드 컴퓨팅이란</a:t>
              </a: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?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en-US" altLang="ko-KR" sz="1600" dirty="0">
                  <a:solidFill>
                    <a:srgbClr val="FFBA52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ON-PREMISES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 vs. CLOUD COMPUTING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FAE3C-1FA7-4ED6-AB84-4E9B455C2EFB}"/>
              </a:ext>
            </a:extLst>
          </p:cNvPr>
          <p:cNvSpPr txBox="1"/>
          <p:nvPr/>
        </p:nvSpPr>
        <p:spPr>
          <a:xfrm>
            <a:off x="7505867" y="2614339"/>
            <a:ext cx="3966289" cy="18913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9900"/>
                </a:solidFill>
                <a:ea typeface="Noto Sans CJK KR Bold" panose="020B0800000000000000"/>
              </a:rPr>
              <a:t>[ON-PREMISES / IDC]</a:t>
            </a:r>
            <a:br>
              <a:rPr lang="en-US" altLang="ko-KR" sz="1600" b="1" dirty="0">
                <a:solidFill>
                  <a:srgbClr val="FF9900"/>
                </a:solidFill>
                <a:ea typeface="Noto Sans CJK KR Bold" panose="020B0800000000000000"/>
              </a:rPr>
            </a:br>
            <a:r>
              <a:rPr lang="ko-KR" altLang="en-US" sz="1600" b="1" dirty="0">
                <a:ea typeface="Noto Sans CJK KR Bold" panose="020B0800000000000000"/>
              </a:rPr>
              <a:t>데이터 센터 구축 및 하드웨어 구매</a:t>
            </a:r>
            <a:endParaRPr lang="en-US" altLang="ko-KR" sz="1600" b="1" dirty="0">
              <a:ea typeface="Noto Sans CJK KR Bold" panose="020B0800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ea typeface="Noto Sans CJK KR Bold" panose="020B0800000000000000"/>
              </a:rPr>
              <a:t>높은 초기 투자 비용</a:t>
            </a:r>
            <a:endParaRPr lang="en-US" altLang="ko-KR" sz="1600" b="1" dirty="0">
              <a:ea typeface="Noto Sans CJK KR Bold" panose="020B0800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ea typeface="Noto Sans CJK KR Bold" panose="020B0800000000000000"/>
              </a:rPr>
              <a:t>한정된 용량 </a:t>
            </a:r>
            <a:endParaRPr lang="en-US" altLang="ko-KR" sz="1600" b="1" dirty="0">
              <a:ea typeface="Noto Sans CJK KR Bold" panose="020B0800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ea typeface="Noto Sans CJK KR Bold" panose="020B0800000000000000"/>
              </a:rPr>
              <a:t>많은 공수 및 소요시간</a:t>
            </a:r>
            <a:endParaRPr lang="en-US" altLang="ko-KR" sz="1600" b="1" dirty="0">
              <a:ea typeface="Noto Sans CJK KR Bold" panose="020B0800000000000000"/>
            </a:endParaRPr>
          </a:p>
        </p:txBody>
      </p:sp>
      <p:cxnSp>
        <p:nvCxnSpPr>
          <p:cNvPr id="24" name="Straight Connector 20">
            <a:extLst>
              <a:ext uri="{FF2B5EF4-FFF2-40B4-BE49-F238E27FC236}">
                <a16:creationId xmlns:a16="http://schemas.microsoft.com/office/drawing/2014/main" id="{5E891354-FA6F-48CE-98C0-AA0CA3C6BA1D}"/>
              </a:ext>
            </a:extLst>
          </p:cNvPr>
          <p:cNvCxnSpPr/>
          <p:nvPr/>
        </p:nvCxnSpPr>
        <p:spPr>
          <a:xfrm>
            <a:off x="2823637" y="4098685"/>
            <a:ext cx="1941028" cy="0"/>
          </a:xfrm>
          <a:prstGeom prst="line">
            <a:avLst/>
          </a:prstGeom>
          <a:ln w="38100">
            <a:solidFill>
              <a:srgbClr val="A4A9A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cdn-icons-png.flaticon.com/512/2911/2911789.png">
            <a:extLst>
              <a:ext uri="{FF2B5EF4-FFF2-40B4-BE49-F238E27FC236}">
                <a16:creationId xmlns:a16="http://schemas.microsoft.com/office/drawing/2014/main" id="{B8AF2AD3-A7D4-4EBB-BFDD-021D021D1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126" y="3022876"/>
            <a:ext cx="1340954" cy="134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562/562460.png">
            <a:extLst>
              <a:ext uri="{FF2B5EF4-FFF2-40B4-BE49-F238E27FC236}">
                <a16:creationId xmlns:a16="http://schemas.microsoft.com/office/drawing/2014/main" id="{3C0C12D6-8583-4FF4-A19D-2AA91CDC2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30" y="2415540"/>
            <a:ext cx="2026919" cy="202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732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네트워크 서비스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VPC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2" name="Rectangle 81">
            <a:extLst>
              <a:ext uri="{FF2B5EF4-FFF2-40B4-BE49-F238E27FC236}">
                <a16:creationId xmlns:a16="http://schemas.microsoft.com/office/drawing/2014/main" id="{CB87B1B0-4CC4-49B5-BBD9-4730971035BE}"/>
              </a:ext>
            </a:extLst>
          </p:cNvPr>
          <p:cNvSpPr/>
          <p:nvPr/>
        </p:nvSpPr>
        <p:spPr>
          <a:xfrm>
            <a:off x="146629" y="1790651"/>
            <a:ext cx="5334000" cy="4304384"/>
          </a:xfrm>
          <a:prstGeom prst="rect">
            <a:avLst/>
          </a:prstGeom>
          <a:noFill/>
          <a:ln w="12700" cap="flat" cmpd="sng" algn="ctr">
            <a:solidFill>
              <a:srgbClr val="69AE3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defRPr/>
            </a:pPr>
            <a:r>
              <a:rPr lang="en-US" sz="2650" kern="0" dirty="0">
                <a:ln w="0"/>
                <a:ea typeface="Noto Sans CJK KR Bold" panose="020B0800000000000000"/>
                <a:cs typeface="Amazon Ember" panose="020B0603020204020204" pitchFamily="34" charset="0"/>
              </a:rPr>
              <a:t>    VPC</a:t>
            </a:r>
          </a:p>
        </p:txBody>
      </p:sp>
      <p:sp>
        <p:nvSpPr>
          <p:cNvPr id="14" name="Rectangle 83">
            <a:extLst>
              <a:ext uri="{FF2B5EF4-FFF2-40B4-BE49-F238E27FC236}">
                <a16:creationId xmlns:a16="http://schemas.microsoft.com/office/drawing/2014/main" id="{AC9B29CE-7389-4594-AC79-B5FD71734F81}"/>
              </a:ext>
            </a:extLst>
          </p:cNvPr>
          <p:cNvSpPr/>
          <p:nvPr/>
        </p:nvSpPr>
        <p:spPr>
          <a:xfrm>
            <a:off x="336033" y="1374172"/>
            <a:ext cx="2391882" cy="4934551"/>
          </a:xfrm>
          <a:prstGeom prst="rect">
            <a:avLst/>
          </a:prstGeom>
          <a:noFill/>
          <a:ln w="12700" cap="flat" cmpd="sng" algn="ctr">
            <a:solidFill>
              <a:srgbClr val="00A0C8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1600" kern="0" dirty="0">
                <a:ea typeface="Noto Sans CJK KR Bold" panose="020B0800000000000000"/>
                <a:cs typeface="Amazon Ember" panose="020B0603020204020204" pitchFamily="34" charset="0"/>
              </a:rPr>
              <a:t>Availability Zone 1</a:t>
            </a:r>
          </a:p>
        </p:txBody>
      </p:sp>
      <p:sp>
        <p:nvSpPr>
          <p:cNvPr id="15" name="Rectangle 84">
            <a:extLst>
              <a:ext uri="{FF2B5EF4-FFF2-40B4-BE49-F238E27FC236}">
                <a16:creationId xmlns:a16="http://schemas.microsoft.com/office/drawing/2014/main" id="{0BF3241E-4DFD-4043-8998-C5023D5E43A6}"/>
              </a:ext>
            </a:extLst>
          </p:cNvPr>
          <p:cNvSpPr/>
          <p:nvPr/>
        </p:nvSpPr>
        <p:spPr>
          <a:xfrm>
            <a:off x="2892240" y="1374172"/>
            <a:ext cx="2391882" cy="4934552"/>
          </a:xfrm>
          <a:prstGeom prst="rect">
            <a:avLst/>
          </a:prstGeom>
          <a:noFill/>
          <a:ln w="12700" cap="flat" cmpd="sng" algn="ctr">
            <a:solidFill>
              <a:srgbClr val="00A0C8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1600" kern="0" dirty="0">
                <a:ea typeface="Noto Sans CJK KR Bold" panose="020B0800000000000000"/>
                <a:cs typeface="Amazon Ember" panose="020B0603020204020204" pitchFamily="34" charset="0"/>
              </a:rPr>
              <a:t>Availability Zone 2</a:t>
            </a:r>
          </a:p>
        </p:txBody>
      </p:sp>
      <p:pic>
        <p:nvPicPr>
          <p:cNvPr id="20" name="Graphic 17">
            <a:extLst>
              <a:ext uri="{FF2B5EF4-FFF2-40B4-BE49-F238E27FC236}">
                <a16:creationId xmlns:a16="http://schemas.microsoft.com/office/drawing/2014/main" id="{89962A00-7A2D-4CBE-BCB2-71E600317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454" y="2846650"/>
            <a:ext cx="389297" cy="389297"/>
          </a:xfrm>
          <a:prstGeom prst="rect">
            <a:avLst/>
          </a:prstGeom>
        </p:spPr>
      </p:pic>
      <p:pic>
        <p:nvPicPr>
          <p:cNvPr id="22" name="Graphic 19">
            <a:extLst>
              <a:ext uri="{FF2B5EF4-FFF2-40B4-BE49-F238E27FC236}">
                <a16:creationId xmlns:a16="http://schemas.microsoft.com/office/drawing/2014/main" id="{6B64A640-74C3-4BBB-8E48-CDCF15698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7346" y="2866142"/>
            <a:ext cx="389297" cy="389297"/>
          </a:xfrm>
          <a:prstGeom prst="rect">
            <a:avLst/>
          </a:prstGeom>
        </p:spPr>
      </p:pic>
      <p:grpSp>
        <p:nvGrpSpPr>
          <p:cNvPr id="23" name="Group 89">
            <a:extLst>
              <a:ext uri="{FF2B5EF4-FFF2-40B4-BE49-F238E27FC236}">
                <a16:creationId xmlns:a16="http://schemas.microsoft.com/office/drawing/2014/main" id="{DFC5B152-25BA-43DE-817E-EFC2EA4E157E}"/>
              </a:ext>
            </a:extLst>
          </p:cNvPr>
          <p:cNvGrpSpPr/>
          <p:nvPr/>
        </p:nvGrpSpPr>
        <p:grpSpPr>
          <a:xfrm>
            <a:off x="922015" y="3701746"/>
            <a:ext cx="1326407" cy="983352"/>
            <a:chOff x="8437420" y="4297143"/>
            <a:chExt cx="1513305" cy="11415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719AE5-105E-40D5-B489-0187384659F0}"/>
                </a:ext>
              </a:extLst>
            </p:cNvPr>
            <p:cNvSpPr txBox="1"/>
            <p:nvPr/>
          </p:nvSpPr>
          <p:spPr>
            <a:xfrm>
              <a:off x="8437420" y="5045660"/>
              <a:ext cx="1513305" cy="393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600" dirty="0">
                  <a:ea typeface="Noto Sans CJK KR Bold" panose="020B0800000000000000"/>
                  <a:cs typeface="Amazon Ember" panose="020B0603020204020204" pitchFamily="34" charset="0"/>
                </a:rPr>
                <a:t>Instance</a:t>
              </a:r>
            </a:p>
          </p:txBody>
        </p:sp>
        <p:pic>
          <p:nvPicPr>
            <p:cNvPr id="25" name="Graphic 25">
              <a:extLst>
                <a:ext uri="{FF2B5EF4-FFF2-40B4-BE49-F238E27FC236}">
                  <a16:creationId xmlns:a16="http://schemas.microsoft.com/office/drawing/2014/main" id="{CD0C77F7-3C36-4857-8485-B623E6A8B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02496" y="4297143"/>
              <a:ext cx="754446" cy="754446"/>
            </a:xfrm>
            <a:prstGeom prst="rect">
              <a:avLst/>
            </a:prstGeom>
          </p:spPr>
        </p:pic>
      </p:grpSp>
      <p:grpSp>
        <p:nvGrpSpPr>
          <p:cNvPr id="26" name="Group 92">
            <a:extLst>
              <a:ext uri="{FF2B5EF4-FFF2-40B4-BE49-F238E27FC236}">
                <a16:creationId xmlns:a16="http://schemas.microsoft.com/office/drawing/2014/main" id="{D212DAEB-E524-469F-8276-88174E18F0FB}"/>
              </a:ext>
            </a:extLst>
          </p:cNvPr>
          <p:cNvGrpSpPr/>
          <p:nvPr/>
        </p:nvGrpSpPr>
        <p:grpSpPr>
          <a:xfrm>
            <a:off x="3477907" y="3699141"/>
            <a:ext cx="1326407" cy="983352"/>
            <a:chOff x="8437420" y="4297143"/>
            <a:chExt cx="1513305" cy="11415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B02429-FB66-402B-8D7F-3E59D167E567}"/>
                </a:ext>
              </a:extLst>
            </p:cNvPr>
            <p:cNvSpPr txBox="1"/>
            <p:nvPr/>
          </p:nvSpPr>
          <p:spPr>
            <a:xfrm>
              <a:off x="8437420" y="5045660"/>
              <a:ext cx="1513305" cy="393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600" dirty="0">
                  <a:ea typeface="Noto Sans CJK KR Bold" panose="020B0800000000000000"/>
                  <a:cs typeface="Amazon Ember" panose="020B0603020204020204" pitchFamily="34" charset="0"/>
                </a:rPr>
                <a:t>Instance</a:t>
              </a:r>
            </a:p>
          </p:txBody>
        </p:sp>
        <p:pic>
          <p:nvPicPr>
            <p:cNvPr id="28" name="Graphic 28">
              <a:extLst>
                <a:ext uri="{FF2B5EF4-FFF2-40B4-BE49-F238E27FC236}">
                  <a16:creationId xmlns:a16="http://schemas.microsoft.com/office/drawing/2014/main" id="{3244ABB2-EAA0-45B4-89FA-2D3A47CA1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02496" y="4297143"/>
              <a:ext cx="754446" cy="754446"/>
            </a:xfrm>
            <a:prstGeom prst="rect">
              <a:avLst/>
            </a:prstGeom>
          </p:spPr>
        </p:pic>
      </p:grpSp>
      <p:pic>
        <p:nvPicPr>
          <p:cNvPr id="34" name="Graphic 15">
            <a:extLst>
              <a:ext uri="{FF2B5EF4-FFF2-40B4-BE49-F238E27FC236}">
                <a16:creationId xmlns:a16="http://schemas.microsoft.com/office/drawing/2014/main" id="{3030039E-E569-4987-A331-49F61CDE3D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07397" y="1744996"/>
            <a:ext cx="928040" cy="928040"/>
          </a:xfrm>
          <a:prstGeom prst="rect">
            <a:avLst/>
          </a:prstGeom>
        </p:spPr>
      </p:pic>
      <p:sp>
        <p:nvSpPr>
          <p:cNvPr id="37" name="Rectangle 98">
            <a:extLst>
              <a:ext uri="{FF2B5EF4-FFF2-40B4-BE49-F238E27FC236}">
                <a16:creationId xmlns:a16="http://schemas.microsoft.com/office/drawing/2014/main" id="{313B9B39-AF8C-4E6F-8D9E-562C3BA3B17D}"/>
              </a:ext>
            </a:extLst>
          </p:cNvPr>
          <p:cNvSpPr/>
          <p:nvPr/>
        </p:nvSpPr>
        <p:spPr>
          <a:xfrm>
            <a:off x="6705211" y="2938457"/>
            <a:ext cx="930226" cy="880296"/>
          </a:xfrm>
          <a:prstGeom prst="rect">
            <a:avLst/>
          </a:prstGeom>
          <a:noFill/>
          <a:ln w="12700" cap="flat" cmpd="sng" algn="ctr">
            <a:solidFill>
              <a:srgbClr val="00A0C8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1600" kern="0" dirty="0">
                <a:ea typeface="Noto Sans CJK KR Bold" panose="020B0800000000000000"/>
                <a:cs typeface="Amazon Ember" panose="020B0603020204020204" pitchFamily="34" charset="0"/>
              </a:rPr>
              <a:t>AZ</a:t>
            </a:r>
          </a:p>
        </p:txBody>
      </p:sp>
      <p:pic>
        <p:nvPicPr>
          <p:cNvPr id="38" name="Graphic 25">
            <a:extLst>
              <a:ext uri="{FF2B5EF4-FFF2-40B4-BE49-F238E27FC236}">
                <a16:creationId xmlns:a16="http://schemas.microsoft.com/office/drawing/2014/main" id="{E033F92C-A5BE-43B6-BFAD-69EE8D48C5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4495" y="3297273"/>
            <a:ext cx="451657" cy="443895"/>
          </a:xfrm>
          <a:prstGeom prst="rect">
            <a:avLst/>
          </a:prstGeom>
        </p:spPr>
      </p:pic>
      <p:pic>
        <p:nvPicPr>
          <p:cNvPr id="40" name="Graphic 20">
            <a:extLst>
              <a:ext uri="{FF2B5EF4-FFF2-40B4-BE49-F238E27FC236}">
                <a16:creationId xmlns:a16="http://schemas.microsoft.com/office/drawing/2014/main" id="{14D27811-AC4C-4882-BC1D-E26D78DEA2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5211" y="4081879"/>
            <a:ext cx="930226" cy="870205"/>
          </a:xfrm>
          <a:prstGeom prst="rect">
            <a:avLst/>
          </a:prstGeom>
        </p:spPr>
      </p:pic>
      <p:sp>
        <p:nvSpPr>
          <p:cNvPr id="42" name="Rectangle 103">
            <a:extLst>
              <a:ext uri="{FF2B5EF4-FFF2-40B4-BE49-F238E27FC236}">
                <a16:creationId xmlns:a16="http://schemas.microsoft.com/office/drawing/2014/main" id="{E161FA2A-8D70-4684-B628-AFD1D5813EF0}"/>
              </a:ext>
            </a:extLst>
          </p:cNvPr>
          <p:cNvSpPr/>
          <p:nvPr/>
        </p:nvSpPr>
        <p:spPr>
          <a:xfrm>
            <a:off x="6705210" y="5177601"/>
            <a:ext cx="983543" cy="915993"/>
          </a:xfrm>
          <a:prstGeom prst="rect">
            <a:avLst/>
          </a:prstGeom>
          <a:noFill/>
          <a:ln w="12700">
            <a:solidFill>
              <a:srgbClr val="FC5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ea typeface="Noto Sans CJK KR Bold" panose="020B0800000000000000"/>
              </a:rPr>
              <a:t>Security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ea typeface="Noto Sans CJK KR Bold" panose="020B0800000000000000"/>
              </a:rPr>
              <a:t>group</a:t>
            </a:r>
          </a:p>
        </p:txBody>
      </p:sp>
      <p:pic>
        <p:nvPicPr>
          <p:cNvPr id="43" name="Graphic 25">
            <a:extLst>
              <a:ext uri="{FF2B5EF4-FFF2-40B4-BE49-F238E27FC236}">
                <a16:creationId xmlns:a16="http://schemas.microsoft.com/office/drawing/2014/main" id="{6CBFCF48-83CB-496F-A0A1-A8071C9175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92780" y="5635597"/>
            <a:ext cx="451657" cy="443895"/>
          </a:xfrm>
          <a:prstGeom prst="rect">
            <a:avLst/>
          </a:prstGeom>
        </p:spPr>
      </p:pic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56F3565D-4B12-4D9C-9C53-52380F6F023B}"/>
              </a:ext>
            </a:extLst>
          </p:cNvPr>
          <p:cNvSpPr txBox="1">
            <a:spLocks/>
          </p:cNvSpPr>
          <p:nvPr/>
        </p:nvSpPr>
        <p:spPr>
          <a:xfrm>
            <a:off x="7844657" y="1925860"/>
            <a:ext cx="2602931" cy="4040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9900"/>
              </a:buClr>
            </a:pPr>
            <a:r>
              <a:rPr lang="en-US" altLang="ko-KR" sz="2000" b="1" dirty="0">
                <a:ea typeface="Noto Sans CJK KR Bold" panose="020B0800000000000000"/>
              </a:rPr>
              <a:t>VPC IP </a:t>
            </a:r>
            <a:r>
              <a:rPr lang="ko-KR" altLang="en-US" sz="2000" b="1" dirty="0">
                <a:ea typeface="Noto Sans CJK KR Bold" panose="020B0800000000000000"/>
              </a:rPr>
              <a:t>주소 대역 선정</a:t>
            </a:r>
            <a:endParaRPr lang="en-US" altLang="ko-KR" sz="2000" b="1" dirty="0">
              <a:ea typeface="Noto Sans CJK KR Bold" panose="020B0800000000000000"/>
            </a:endParaRPr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4109CC75-C055-4663-93FD-D1169F1E5DC4}"/>
              </a:ext>
            </a:extLst>
          </p:cNvPr>
          <p:cNvSpPr txBox="1">
            <a:spLocks/>
          </p:cNvSpPr>
          <p:nvPr/>
        </p:nvSpPr>
        <p:spPr>
          <a:xfrm>
            <a:off x="7929785" y="3122680"/>
            <a:ext cx="2602931" cy="4040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9900"/>
              </a:buClr>
            </a:pPr>
            <a:r>
              <a:rPr lang="en-US" altLang="ko-KR" sz="2000" b="1" dirty="0">
                <a:ea typeface="Noto Sans CJK KR Bold" panose="020B0800000000000000"/>
              </a:rPr>
              <a:t>AZ </a:t>
            </a:r>
            <a:r>
              <a:rPr lang="ko-KR" altLang="en-US" sz="2000" b="1" dirty="0">
                <a:ea typeface="Noto Sans CJK KR Bold" panose="020B0800000000000000"/>
              </a:rPr>
              <a:t>내 </a:t>
            </a:r>
            <a:r>
              <a:rPr lang="en-US" altLang="ko-KR" sz="2000" b="1" dirty="0">
                <a:ea typeface="Noto Sans CJK KR Bold" panose="020B0800000000000000"/>
              </a:rPr>
              <a:t>Subnet </a:t>
            </a:r>
            <a:r>
              <a:rPr lang="ko-KR" altLang="en-US" sz="2000" b="1" dirty="0">
                <a:ea typeface="Noto Sans CJK KR Bold" panose="020B0800000000000000"/>
              </a:rPr>
              <a:t>생성</a:t>
            </a:r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7D7B92B3-04B1-45E7-9915-EC896655A4EB}"/>
              </a:ext>
            </a:extLst>
          </p:cNvPr>
          <p:cNvSpPr txBox="1">
            <a:spLocks/>
          </p:cNvSpPr>
          <p:nvPr/>
        </p:nvSpPr>
        <p:spPr>
          <a:xfrm>
            <a:off x="7929784" y="4269253"/>
            <a:ext cx="2602931" cy="4040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9900"/>
              </a:buClr>
            </a:pPr>
            <a:r>
              <a:rPr lang="ko-KR" altLang="en-US" sz="2000" b="1" dirty="0">
                <a:ea typeface="Noto Sans CJK KR Bold" panose="020B0800000000000000"/>
              </a:rPr>
              <a:t>라우팅 테이블 생성</a:t>
            </a:r>
            <a:endParaRPr lang="en-US" altLang="ko-KR" sz="2000" b="1" dirty="0">
              <a:ea typeface="Noto Sans CJK KR Bold" panose="020B0800000000000000"/>
            </a:endParaRPr>
          </a:p>
        </p:txBody>
      </p: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CF1C682E-753E-4EF5-8682-A26689C20E2F}"/>
              </a:ext>
            </a:extLst>
          </p:cNvPr>
          <p:cNvSpPr txBox="1">
            <a:spLocks/>
          </p:cNvSpPr>
          <p:nvPr/>
        </p:nvSpPr>
        <p:spPr>
          <a:xfrm>
            <a:off x="7929784" y="5378578"/>
            <a:ext cx="2926497" cy="4040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9900"/>
              </a:buClr>
            </a:pPr>
            <a:r>
              <a:rPr lang="ko-KR" altLang="en-US" sz="2000" b="1" dirty="0">
                <a:ea typeface="Noto Sans CJK KR Bold" panose="020B0800000000000000"/>
              </a:rPr>
              <a:t>방화벽으로 트래픽 통제</a:t>
            </a:r>
            <a:endParaRPr lang="en-US" altLang="ko-KR" sz="2000" b="1" dirty="0">
              <a:ea typeface="Noto Sans CJK KR Bold" panose="020B0800000000000000"/>
            </a:endParaRPr>
          </a:p>
        </p:txBody>
      </p:sp>
      <p:sp>
        <p:nvSpPr>
          <p:cNvPr id="18" name="Rectangle 85">
            <a:extLst>
              <a:ext uri="{FF2B5EF4-FFF2-40B4-BE49-F238E27FC236}">
                <a16:creationId xmlns:a16="http://schemas.microsoft.com/office/drawing/2014/main" id="{369A925D-0C23-4A0E-9F31-A9D40DB048E8}"/>
              </a:ext>
            </a:extLst>
          </p:cNvPr>
          <p:cNvSpPr/>
          <p:nvPr/>
        </p:nvSpPr>
        <p:spPr>
          <a:xfrm>
            <a:off x="571456" y="2866143"/>
            <a:ext cx="1940938" cy="2248900"/>
          </a:xfrm>
          <a:prstGeom prst="rect">
            <a:avLst/>
          </a:prstGeom>
          <a:solidFill>
            <a:srgbClr val="00A0C8">
              <a:lumMod val="20000"/>
              <a:lumOff val="80000"/>
              <a:alpha val="15000"/>
            </a:srgbClr>
          </a:solidFill>
          <a:ln w="19050" cap="flat" cmpd="sng" algn="ctr">
            <a:solidFill>
              <a:srgbClr val="00A0C8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defRPr/>
            </a:pPr>
            <a:r>
              <a:rPr lang="en-US" sz="1600" kern="0" dirty="0">
                <a:ea typeface="Noto Sans CJK KR Bold" panose="020B0800000000000000"/>
                <a:cs typeface="Amazon Ember" panose="020B0603020204020204" pitchFamily="34" charset="0"/>
              </a:rPr>
              <a:t>    Subnet</a:t>
            </a:r>
          </a:p>
        </p:txBody>
      </p:sp>
      <p:sp>
        <p:nvSpPr>
          <p:cNvPr id="21" name="Rectangle 87">
            <a:extLst>
              <a:ext uri="{FF2B5EF4-FFF2-40B4-BE49-F238E27FC236}">
                <a16:creationId xmlns:a16="http://schemas.microsoft.com/office/drawing/2014/main" id="{5CB96938-0211-496D-97BD-488FA24B862C}"/>
              </a:ext>
            </a:extLst>
          </p:cNvPr>
          <p:cNvSpPr/>
          <p:nvPr/>
        </p:nvSpPr>
        <p:spPr>
          <a:xfrm>
            <a:off x="3127348" y="2885635"/>
            <a:ext cx="1940938" cy="2248900"/>
          </a:xfrm>
          <a:prstGeom prst="rect">
            <a:avLst/>
          </a:prstGeom>
          <a:solidFill>
            <a:srgbClr val="00A0C8">
              <a:lumMod val="20000"/>
              <a:lumOff val="80000"/>
              <a:alpha val="15000"/>
            </a:srgbClr>
          </a:solidFill>
          <a:ln w="19050" cap="flat" cmpd="sng" algn="ctr">
            <a:solidFill>
              <a:srgbClr val="00A0C8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defRPr/>
            </a:pPr>
            <a:r>
              <a:rPr lang="en-US" sz="1600" kern="0" dirty="0">
                <a:ea typeface="Noto Sans CJK KR Bold" panose="020B0800000000000000"/>
                <a:cs typeface="Amazon Ember" panose="020B0603020204020204" pitchFamily="34" charset="0"/>
              </a:rPr>
              <a:t>    Subnet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6B96327-9D94-42A1-97C6-489024B50CF5}"/>
              </a:ext>
            </a:extLst>
          </p:cNvPr>
          <p:cNvSpPr txBox="1"/>
          <p:nvPr/>
        </p:nvSpPr>
        <p:spPr>
          <a:xfrm>
            <a:off x="8226240" y="2403297"/>
            <a:ext cx="4200714" cy="53860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kumimoji="1" lang="ko-KR" altLang="en-US" sz="1200" b="1" dirty="0">
                <a:latin typeface="Noto Sans CJK KR Regular" panose="020B0500000000000000" pitchFamily="34" charset="-127"/>
                <a:ea typeface="Noto Sans CJK KR Regular" panose="020B0500000000000000"/>
              </a:rPr>
              <a:t>사용자의 </a:t>
            </a:r>
            <a:r>
              <a:rPr kumimoji="1" lang="en-US" altLang="ko-KR" sz="1200" b="1" dirty="0">
                <a:latin typeface="Noto Sans CJK KR Regular" panose="020B0500000000000000" pitchFamily="34" charset="-127"/>
                <a:ea typeface="Noto Sans CJK KR Regular" panose="020B0500000000000000"/>
              </a:rPr>
              <a:t>AWS </a:t>
            </a:r>
            <a:r>
              <a:rPr kumimoji="1" lang="ko-KR" altLang="en-US" sz="1200" b="1" dirty="0">
                <a:latin typeface="Noto Sans CJK KR Regular" panose="020B0500000000000000" pitchFamily="34" charset="-127"/>
                <a:ea typeface="Noto Sans CJK KR Regular" panose="020B0500000000000000"/>
              </a:rPr>
              <a:t>계정 전용 가상 네트워크</a:t>
            </a:r>
            <a:endParaRPr kumimoji="1" lang="en-US" altLang="ko-KR" sz="1200" b="1" dirty="0">
              <a:latin typeface="Noto Sans CJK KR Regular" panose="020B0500000000000000" pitchFamily="34" charset="-127"/>
              <a:ea typeface="Noto Sans CJK KR Regular" panose="020B050000000000000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kumimoji="1" lang="ko-KR" altLang="en-US" sz="1200" b="1" dirty="0">
                <a:latin typeface="Noto Sans CJK KR Regular" panose="020B0500000000000000" pitchFamily="34" charset="-127"/>
                <a:ea typeface="Noto Sans CJK KR Regular" panose="020B0500000000000000"/>
              </a:rPr>
              <a:t>다른 가상 네트워크와 논리적 분리</a:t>
            </a:r>
            <a:endParaRPr kumimoji="1" lang="en-US" altLang="ko-KR" sz="1200" b="1" dirty="0">
              <a:latin typeface="Noto Sans CJK KR Regular" panose="020B0500000000000000" pitchFamily="34" charset="-127"/>
              <a:ea typeface="Noto Sans CJK KR Regular" panose="020B0500000000000000"/>
            </a:endParaRPr>
          </a:p>
        </p:txBody>
      </p:sp>
      <p:pic>
        <p:nvPicPr>
          <p:cNvPr id="13" name="Graphic 10">
            <a:extLst>
              <a:ext uri="{FF2B5EF4-FFF2-40B4-BE49-F238E27FC236}">
                <a16:creationId xmlns:a16="http://schemas.microsoft.com/office/drawing/2014/main" id="{2A138182-5E5B-44C5-83F6-6C63D76897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0500" y="1790651"/>
            <a:ext cx="511592" cy="51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68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네트워크 서비스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ELB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32" name="object 5">
            <a:extLst>
              <a:ext uri="{FF2B5EF4-FFF2-40B4-BE49-F238E27FC236}">
                <a16:creationId xmlns:a16="http://schemas.microsoft.com/office/drawing/2014/main" id="{B2C686C2-A111-4142-8EA1-4824762D9448}"/>
              </a:ext>
            </a:extLst>
          </p:cNvPr>
          <p:cNvSpPr/>
          <p:nvPr/>
        </p:nvSpPr>
        <p:spPr>
          <a:xfrm>
            <a:off x="4267057" y="3260147"/>
            <a:ext cx="746760" cy="746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33" name="object 6">
            <a:extLst>
              <a:ext uri="{FF2B5EF4-FFF2-40B4-BE49-F238E27FC236}">
                <a16:creationId xmlns:a16="http://schemas.microsoft.com/office/drawing/2014/main" id="{8553BD65-AE7C-4C37-A90E-C27F2547E412}"/>
              </a:ext>
            </a:extLst>
          </p:cNvPr>
          <p:cNvSpPr txBox="1"/>
          <p:nvPr/>
        </p:nvSpPr>
        <p:spPr>
          <a:xfrm>
            <a:off x="1566227" y="4070154"/>
            <a:ext cx="1733856" cy="203261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84455" marR="5080" indent="-72390">
              <a:lnSpc>
                <a:spcPts val="1390"/>
              </a:lnSpc>
              <a:spcBef>
                <a:spcPts val="185"/>
              </a:spcBef>
            </a:pPr>
            <a:r>
              <a:rPr sz="1200" b="1" spc="-1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Elastic</a:t>
            </a:r>
            <a:r>
              <a:rPr sz="1200" b="1" spc="-16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 </a:t>
            </a:r>
            <a:r>
              <a:rPr sz="12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Load </a:t>
            </a:r>
            <a:r>
              <a:rPr sz="1200" b="1" spc="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Balancing</a:t>
            </a:r>
            <a:endParaRPr sz="12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Trebuchet MS"/>
            </a:endParaRPr>
          </a:p>
        </p:txBody>
      </p:sp>
      <p:sp>
        <p:nvSpPr>
          <p:cNvPr id="35" name="object 8">
            <a:extLst>
              <a:ext uri="{FF2B5EF4-FFF2-40B4-BE49-F238E27FC236}">
                <a16:creationId xmlns:a16="http://schemas.microsoft.com/office/drawing/2014/main" id="{012D2073-AAF1-454B-8C84-150827D955E2}"/>
              </a:ext>
            </a:extLst>
          </p:cNvPr>
          <p:cNvSpPr/>
          <p:nvPr/>
        </p:nvSpPr>
        <p:spPr>
          <a:xfrm>
            <a:off x="2060155" y="3227194"/>
            <a:ext cx="746760" cy="7467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36" name="object 9">
            <a:extLst>
              <a:ext uri="{FF2B5EF4-FFF2-40B4-BE49-F238E27FC236}">
                <a16:creationId xmlns:a16="http://schemas.microsoft.com/office/drawing/2014/main" id="{C0959F9C-CD4D-43B3-BE0E-7578D26B6E9B}"/>
              </a:ext>
            </a:extLst>
          </p:cNvPr>
          <p:cNvSpPr/>
          <p:nvPr/>
        </p:nvSpPr>
        <p:spPr>
          <a:xfrm>
            <a:off x="4267058" y="2232970"/>
            <a:ext cx="746760" cy="746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39" name="object 11">
            <a:extLst>
              <a:ext uri="{FF2B5EF4-FFF2-40B4-BE49-F238E27FC236}">
                <a16:creationId xmlns:a16="http://schemas.microsoft.com/office/drawing/2014/main" id="{08970DC5-5B81-47F0-9A7D-E13992827054}"/>
              </a:ext>
            </a:extLst>
          </p:cNvPr>
          <p:cNvSpPr/>
          <p:nvPr/>
        </p:nvSpPr>
        <p:spPr>
          <a:xfrm>
            <a:off x="4267058" y="4351331"/>
            <a:ext cx="746760" cy="7467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1" name="object 14">
            <a:extLst>
              <a:ext uri="{FF2B5EF4-FFF2-40B4-BE49-F238E27FC236}">
                <a16:creationId xmlns:a16="http://schemas.microsoft.com/office/drawing/2014/main" id="{D6B9B79F-5451-4360-AC43-29F4E407FE28}"/>
              </a:ext>
            </a:extLst>
          </p:cNvPr>
          <p:cNvSpPr/>
          <p:nvPr/>
        </p:nvSpPr>
        <p:spPr>
          <a:xfrm>
            <a:off x="5820492" y="1453441"/>
            <a:ext cx="64834" cy="5251321"/>
          </a:xfrm>
          <a:custGeom>
            <a:avLst/>
            <a:gdLst/>
            <a:ahLst/>
            <a:cxnLst/>
            <a:rect l="l" t="t" r="r" b="b"/>
            <a:pathLst>
              <a:path h="4157345">
                <a:moveTo>
                  <a:pt x="0" y="0"/>
                </a:moveTo>
                <a:lnTo>
                  <a:pt x="1" y="4156792"/>
                </a:lnTo>
              </a:path>
            </a:pathLst>
          </a:custGeom>
          <a:ln w="19050">
            <a:solidFill>
              <a:srgbClr val="00A0C8"/>
            </a:solidFill>
          </a:ln>
        </p:spPr>
        <p:txBody>
          <a:bodyPr wrap="square" lIns="0" tIns="0" rIns="0" bIns="0" rtlCol="0"/>
          <a:lstStyle/>
          <a:p>
            <a:endParaRPr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4" name="object 15">
            <a:extLst>
              <a:ext uri="{FF2B5EF4-FFF2-40B4-BE49-F238E27FC236}">
                <a16:creationId xmlns:a16="http://schemas.microsoft.com/office/drawing/2014/main" id="{BD328DAC-3651-4B1D-857C-39491A136D5B}"/>
              </a:ext>
            </a:extLst>
          </p:cNvPr>
          <p:cNvSpPr txBox="1"/>
          <p:nvPr/>
        </p:nvSpPr>
        <p:spPr>
          <a:xfrm>
            <a:off x="6060288" y="1836925"/>
            <a:ext cx="6095188" cy="4274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651510" indent="-285750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b="1" spc="-3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네트워크 트래픽 </a:t>
            </a:r>
            <a:r>
              <a:rPr sz="1600" b="1" spc="-30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분산을</a:t>
            </a:r>
            <a:r>
              <a:rPr sz="1600" b="1" spc="-3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 </a:t>
            </a:r>
            <a:r>
              <a:rPr lang="ko-KR" altLang="en-US" sz="1600" b="1" spc="-2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통</a:t>
            </a:r>
            <a:r>
              <a:rPr sz="1600" b="1" spc="-2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한 </a:t>
            </a:r>
            <a:r>
              <a:rPr sz="1600" b="1" spc="-40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애플리케이션</a:t>
            </a:r>
            <a:r>
              <a:rPr sz="1600" b="1" spc="-4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 </a:t>
            </a:r>
            <a:r>
              <a:rPr lang="ko-KR" altLang="en-US" sz="1600" b="1" spc="-3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확</a:t>
            </a:r>
            <a:r>
              <a:rPr sz="1600" b="1" spc="-30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장성</a:t>
            </a:r>
            <a:r>
              <a:rPr sz="1600" b="1" spc="1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 </a:t>
            </a:r>
            <a:r>
              <a:rPr sz="1600" b="1" spc="-4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개선</a:t>
            </a:r>
            <a:endParaRPr sz="16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UKIJ CJK"/>
            </a:endParaRPr>
          </a:p>
          <a:p>
            <a:pPr marL="298450" indent="-285750">
              <a:lnSpc>
                <a:spcPct val="150000"/>
              </a:lnSpc>
              <a:spcBef>
                <a:spcPts val="96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b="1" spc="-20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여러</a:t>
            </a:r>
            <a:r>
              <a:rPr sz="1600" b="1" spc="-2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 </a:t>
            </a:r>
            <a:r>
              <a:rPr sz="1600" b="1" spc="-20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가용</a:t>
            </a:r>
            <a:r>
              <a:rPr sz="1600" b="1" spc="-30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영역</a:t>
            </a:r>
            <a:r>
              <a:rPr sz="1600" b="1" spc="-3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 </a:t>
            </a:r>
            <a:r>
              <a:rPr sz="1600" b="1" spc="-30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기반</a:t>
            </a:r>
            <a:r>
              <a:rPr sz="1600" b="1" spc="-3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 </a:t>
            </a:r>
            <a:r>
              <a:rPr sz="1600" b="1" spc="-35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고가용성</a:t>
            </a:r>
            <a:r>
              <a:rPr sz="1600" b="1" spc="18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 </a:t>
            </a:r>
            <a:r>
              <a:rPr sz="1600" b="1" spc="-40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제공</a:t>
            </a:r>
            <a:endParaRPr sz="16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UKIJ CJK"/>
            </a:endParaRPr>
          </a:p>
          <a:p>
            <a:pPr marL="298450" indent="-285750">
              <a:lnSpc>
                <a:spcPct val="150000"/>
              </a:lnSpc>
              <a:spcBef>
                <a:spcPts val="96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b="1" spc="-3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트래픽에 </a:t>
            </a:r>
            <a:r>
              <a:rPr sz="1600" b="1" spc="-2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따라 자동</a:t>
            </a:r>
            <a:r>
              <a:rPr sz="1600" b="1" spc="35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 </a:t>
            </a:r>
            <a:r>
              <a:rPr sz="1600" b="1" spc="-4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조정</a:t>
            </a:r>
            <a:endParaRPr sz="16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UKIJ CJK"/>
            </a:endParaRPr>
          </a:p>
          <a:p>
            <a:pPr marL="298450" indent="-285750">
              <a:lnSpc>
                <a:spcPct val="150000"/>
              </a:lnSpc>
              <a:spcBef>
                <a:spcPts val="96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b="1" spc="10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JP Medium"/>
              </a:rPr>
              <a:t>트래픽을 </a:t>
            </a:r>
            <a:r>
              <a:rPr sz="1600" b="1" spc="114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JP Medium"/>
              </a:rPr>
              <a:t>받는</a:t>
            </a:r>
            <a:r>
              <a:rPr sz="1600" b="1" spc="22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JP Medium"/>
              </a:rPr>
              <a:t> </a:t>
            </a:r>
            <a:r>
              <a:rPr sz="1600" b="1" spc="9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JP Medium"/>
              </a:rPr>
              <a:t>대상</a:t>
            </a:r>
            <a:endParaRPr sz="16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JP Medium"/>
            </a:endParaRPr>
          </a:p>
          <a:p>
            <a:pPr marL="297815" marR="5080">
              <a:lnSpc>
                <a:spcPct val="150000"/>
              </a:lnSpc>
              <a:spcBef>
                <a:spcPts val="180"/>
              </a:spcBef>
            </a:pPr>
            <a:r>
              <a:rPr sz="1600" b="1" spc="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EC2 </a:t>
            </a:r>
            <a:r>
              <a:rPr sz="1600" b="1" spc="-1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인스턴스, 컨테이너, </a:t>
            </a:r>
            <a:r>
              <a:rPr sz="1600" b="1" spc="-6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IP </a:t>
            </a:r>
            <a:r>
              <a:rPr sz="1600" b="1" spc="-2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주소, </a:t>
            </a:r>
            <a:r>
              <a:rPr sz="1600" b="1" spc="-1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lambda </a:t>
            </a:r>
            <a:r>
              <a:rPr sz="1600" b="1" spc="-2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함수, </a:t>
            </a:r>
            <a:endParaRPr lang="en-US" altLang="ko-KR" sz="1600" b="1" spc="-2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UKIJ CJK"/>
            </a:endParaRPr>
          </a:p>
          <a:p>
            <a:pPr marL="297815" marR="5080">
              <a:lnSpc>
                <a:spcPct val="150000"/>
              </a:lnSpc>
              <a:spcBef>
                <a:spcPts val="180"/>
              </a:spcBef>
            </a:pPr>
            <a:r>
              <a:rPr sz="1600" b="1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가상</a:t>
            </a:r>
            <a:r>
              <a:rPr sz="1600" b="1" spc="12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 </a:t>
            </a:r>
            <a:r>
              <a:rPr sz="16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어플라이언스</a:t>
            </a:r>
          </a:p>
          <a:p>
            <a:pPr marL="298450" indent="-285750">
              <a:lnSpc>
                <a:spcPct val="150000"/>
              </a:lnSpc>
              <a:spcBef>
                <a:spcPts val="76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b="1" spc="9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Noto Sans CJK JP Medium"/>
              </a:rPr>
              <a:t>종류</a:t>
            </a:r>
            <a:endParaRPr sz="16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Noto Sans CJK JP Medium"/>
            </a:endParaRPr>
          </a:p>
          <a:p>
            <a:pPr marL="297815">
              <a:lnSpc>
                <a:spcPct val="150000"/>
              </a:lnSpc>
              <a:spcBef>
                <a:spcPts val="844"/>
              </a:spcBef>
            </a:pPr>
            <a:r>
              <a:rPr sz="1600" b="1" spc="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Application </a:t>
            </a:r>
            <a:r>
              <a:rPr sz="1600" b="1" spc="-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Load</a:t>
            </a:r>
            <a:r>
              <a:rPr sz="1600" b="1" spc="24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 </a:t>
            </a:r>
            <a:r>
              <a:rPr sz="1600" b="1" spc="-3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Balancer</a:t>
            </a:r>
            <a:r>
              <a:rPr lang="en-US" altLang="ko-KR" sz="1600" b="1" spc="-3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 (ALB) </a:t>
            </a:r>
            <a:endParaRPr sz="16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UKIJ CJK"/>
            </a:endParaRPr>
          </a:p>
          <a:p>
            <a:pPr marL="297815" marR="2746375">
              <a:lnSpc>
                <a:spcPct val="150000"/>
              </a:lnSpc>
              <a:spcBef>
                <a:spcPts val="25"/>
              </a:spcBef>
            </a:pPr>
            <a:r>
              <a:rPr sz="1600" b="1" spc="-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Network Load </a:t>
            </a:r>
            <a:r>
              <a:rPr sz="1600" b="1" spc="-3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Balan</a:t>
            </a:r>
            <a:r>
              <a:rPr lang="en-US" sz="1600" b="1" spc="-3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c</a:t>
            </a:r>
            <a:r>
              <a:rPr sz="1600" b="1" spc="-3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er  </a:t>
            </a:r>
            <a:r>
              <a:rPr lang="en-US" altLang="ko-KR" sz="1600" b="1" spc="-3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(NLB)</a:t>
            </a:r>
          </a:p>
          <a:p>
            <a:pPr marL="297815" marR="2746375">
              <a:lnSpc>
                <a:spcPct val="150000"/>
              </a:lnSpc>
              <a:spcBef>
                <a:spcPts val="25"/>
              </a:spcBef>
            </a:pPr>
            <a:r>
              <a:rPr lang="en-US" altLang="ko-KR" sz="1600" b="1" spc="-3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Gateway Load Balancer </a:t>
            </a:r>
            <a:r>
              <a:rPr lang="en-US" altLang="ko-KR" sz="1600" b="1" spc="-3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(GWLB</a:t>
            </a:r>
            <a:r>
              <a:rPr lang="en-US" altLang="ko-KR" sz="1600" b="1" spc="-3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UKIJ CJK"/>
              </a:rPr>
              <a:t>)</a:t>
            </a:r>
          </a:p>
        </p:txBody>
      </p:sp>
      <p:sp>
        <p:nvSpPr>
          <p:cNvPr id="49" name="object 16">
            <a:extLst>
              <a:ext uri="{FF2B5EF4-FFF2-40B4-BE49-F238E27FC236}">
                <a16:creationId xmlns:a16="http://schemas.microsoft.com/office/drawing/2014/main" id="{4ED9B3B0-A34C-4C73-8412-ADEEC8796431}"/>
              </a:ext>
            </a:extLst>
          </p:cNvPr>
          <p:cNvSpPr txBox="1"/>
          <p:nvPr/>
        </p:nvSpPr>
        <p:spPr>
          <a:xfrm>
            <a:off x="4162223" y="5222926"/>
            <a:ext cx="95937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EC2</a:t>
            </a:r>
            <a:r>
              <a:rPr sz="1200" b="1" spc="-13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 </a:t>
            </a:r>
            <a:r>
              <a:rPr sz="1200" b="1" spc="-2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instance</a:t>
            </a:r>
            <a:endParaRPr sz="12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Trebuchet MS"/>
            </a:endParaRPr>
          </a:p>
        </p:txBody>
      </p:sp>
      <p:pic>
        <p:nvPicPr>
          <p:cNvPr id="50" name="Picture 2" descr="https://cdn-icons-png.flaticon.com/512/476/476863.png">
            <a:extLst>
              <a:ext uri="{FF2B5EF4-FFF2-40B4-BE49-F238E27FC236}">
                <a16:creationId xmlns:a16="http://schemas.microsoft.com/office/drawing/2014/main" id="{5338C40D-2EA9-48EA-88F7-D5B19F78D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68" y="3152621"/>
            <a:ext cx="895905" cy="89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6269A53-FD6E-411A-A592-F469B874E4FD}"/>
              </a:ext>
            </a:extLst>
          </p:cNvPr>
          <p:cNvCxnSpPr>
            <a:stCxn id="50" idx="3"/>
            <a:endCxn id="35" idx="1"/>
          </p:cNvCxnSpPr>
          <p:nvPr/>
        </p:nvCxnSpPr>
        <p:spPr>
          <a:xfrm>
            <a:off x="1096273" y="3600574"/>
            <a:ext cx="96388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BF69A4B-5434-489A-B22A-36E4BDEC8F9E}"/>
              </a:ext>
            </a:extLst>
          </p:cNvPr>
          <p:cNvCxnSpPr>
            <a:endCxn id="32" idx="1"/>
          </p:cNvCxnSpPr>
          <p:nvPr/>
        </p:nvCxnSpPr>
        <p:spPr>
          <a:xfrm>
            <a:off x="2889504" y="3633527"/>
            <a:ext cx="137755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2D58CF71-BD51-4FFC-8887-D954F04A9580}"/>
              </a:ext>
            </a:extLst>
          </p:cNvPr>
          <p:cNvCxnSpPr>
            <a:endCxn id="36" idx="1"/>
          </p:cNvCxnSpPr>
          <p:nvPr/>
        </p:nvCxnSpPr>
        <p:spPr>
          <a:xfrm flipV="1">
            <a:off x="2889504" y="2606350"/>
            <a:ext cx="1377554" cy="1027177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71948EA-7BA9-4135-851E-EA7A26505853}"/>
              </a:ext>
            </a:extLst>
          </p:cNvPr>
          <p:cNvCxnSpPr>
            <a:endCxn id="39" idx="1"/>
          </p:cNvCxnSpPr>
          <p:nvPr/>
        </p:nvCxnSpPr>
        <p:spPr>
          <a:xfrm>
            <a:off x="2889504" y="3633527"/>
            <a:ext cx="1377554" cy="1091184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107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네트워크 서비스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ELB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8A115D49-51CD-48ED-BB0D-7282EBEECBE3}"/>
              </a:ext>
            </a:extLst>
          </p:cNvPr>
          <p:cNvSpPr txBox="1"/>
          <p:nvPr/>
        </p:nvSpPr>
        <p:spPr>
          <a:xfrm>
            <a:off x="609851" y="1483078"/>
            <a:ext cx="2742424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Application </a:t>
            </a:r>
            <a:r>
              <a:rPr sz="1700" b="1" spc="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Load</a:t>
            </a:r>
            <a:r>
              <a:rPr sz="1700" b="1" spc="-19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 </a:t>
            </a:r>
            <a:r>
              <a:rPr sz="1700" b="1" spc="-1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Balancer</a:t>
            </a:r>
            <a:endParaRPr sz="17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Trebuchet MS"/>
            </a:endParaRP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63043E18-CD0D-4A5F-BB43-4B2B893A7A50}"/>
              </a:ext>
            </a:extLst>
          </p:cNvPr>
          <p:cNvSpPr txBox="1"/>
          <p:nvPr/>
        </p:nvSpPr>
        <p:spPr>
          <a:xfrm>
            <a:off x="4476472" y="1483078"/>
            <a:ext cx="2507690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Network </a:t>
            </a:r>
            <a:r>
              <a:rPr sz="1700" b="1" spc="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Load</a:t>
            </a:r>
            <a:r>
              <a:rPr sz="1700" b="1" spc="-23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 </a:t>
            </a:r>
            <a:r>
              <a:rPr sz="1700" b="1" spc="-1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Balancer</a:t>
            </a:r>
            <a:endParaRPr sz="17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Trebuchet MS"/>
            </a:endParaRP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A2C3C423-6A88-4452-9C6A-037078AC4795}"/>
              </a:ext>
            </a:extLst>
          </p:cNvPr>
          <p:cNvSpPr/>
          <p:nvPr/>
        </p:nvSpPr>
        <p:spPr>
          <a:xfrm>
            <a:off x="5232540" y="1861030"/>
            <a:ext cx="993648" cy="990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AF25B9B2-26BE-4C28-B986-5728025AF19E}"/>
              </a:ext>
            </a:extLst>
          </p:cNvPr>
          <p:cNvSpPr/>
          <p:nvPr/>
        </p:nvSpPr>
        <p:spPr>
          <a:xfrm>
            <a:off x="1484424" y="1861030"/>
            <a:ext cx="990600" cy="990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0F850044-EB3E-4498-89CE-63ED30245C86}"/>
              </a:ext>
            </a:extLst>
          </p:cNvPr>
          <p:cNvSpPr/>
          <p:nvPr/>
        </p:nvSpPr>
        <p:spPr>
          <a:xfrm>
            <a:off x="7917288" y="2097184"/>
            <a:ext cx="0" cy="4087495"/>
          </a:xfrm>
          <a:custGeom>
            <a:avLst/>
            <a:gdLst/>
            <a:ahLst/>
            <a:cxnLst/>
            <a:rect l="l" t="t" r="r" b="b"/>
            <a:pathLst>
              <a:path h="4087495">
                <a:moveTo>
                  <a:pt x="0" y="0"/>
                </a:moveTo>
                <a:lnTo>
                  <a:pt x="1" y="4087092"/>
                </a:lnTo>
              </a:path>
            </a:pathLst>
          </a:custGeom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7BE524E9-D545-4625-89E4-2E31B5DFF983}"/>
              </a:ext>
            </a:extLst>
          </p:cNvPr>
          <p:cNvSpPr/>
          <p:nvPr/>
        </p:nvSpPr>
        <p:spPr>
          <a:xfrm>
            <a:off x="4172674" y="3255235"/>
            <a:ext cx="53441" cy="534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396139EA-C3A7-4E29-9868-927B4A532413}"/>
              </a:ext>
            </a:extLst>
          </p:cNvPr>
          <p:cNvSpPr/>
          <p:nvPr/>
        </p:nvSpPr>
        <p:spPr>
          <a:xfrm>
            <a:off x="4172674" y="3572735"/>
            <a:ext cx="53441" cy="534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041E6D11-99F1-4AF3-9F21-60A1BEB02A56}"/>
              </a:ext>
            </a:extLst>
          </p:cNvPr>
          <p:cNvSpPr/>
          <p:nvPr/>
        </p:nvSpPr>
        <p:spPr>
          <a:xfrm>
            <a:off x="4172674" y="3890235"/>
            <a:ext cx="53441" cy="534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34" name="object 51">
            <a:extLst>
              <a:ext uri="{FF2B5EF4-FFF2-40B4-BE49-F238E27FC236}">
                <a16:creationId xmlns:a16="http://schemas.microsoft.com/office/drawing/2014/main" id="{D0E12D94-D7C0-41B0-B6D0-16E3A77CFE75}"/>
              </a:ext>
            </a:extLst>
          </p:cNvPr>
          <p:cNvSpPr/>
          <p:nvPr/>
        </p:nvSpPr>
        <p:spPr>
          <a:xfrm>
            <a:off x="9249867" y="1861030"/>
            <a:ext cx="990600" cy="990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37" name="object 55">
            <a:extLst>
              <a:ext uri="{FF2B5EF4-FFF2-40B4-BE49-F238E27FC236}">
                <a16:creationId xmlns:a16="http://schemas.microsoft.com/office/drawing/2014/main" id="{32C4107D-7389-4769-874F-AFC332A6D2C5}"/>
              </a:ext>
            </a:extLst>
          </p:cNvPr>
          <p:cNvSpPr/>
          <p:nvPr/>
        </p:nvSpPr>
        <p:spPr>
          <a:xfrm>
            <a:off x="7930812" y="3255235"/>
            <a:ext cx="53454" cy="534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38" name="object 57">
            <a:extLst>
              <a:ext uri="{FF2B5EF4-FFF2-40B4-BE49-F238E27FC236}">
                <a16:creationId xmlns:a16="http://schemas.microsoft.com/office/drawing/2014/main" id="{23431CF7-4F42-4082-B588-5738F79BB01E}"/>
              </a:ext>
            </a:extLst>
          </p:cNvPr>
          <p:cNvSpPr/>
          <p:nvPr/>
        </p:nvSpPr>
        <p:spPr>
          <a:xfrm>
            <a:off x="7930812" y="3572735"/>
            <a:ext cx="53454" cy="534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0" name="object 59">
            <a:extLst>
              <a:ext uri="{FF2B5EF4-FFF2-40B4-BE49-F238E27FC236}">
                <a16:creationId xmlns:a16="http://schemas.microsoft.com/office/drawing/2014/main" id="{4A72E26B-00CA-49BB-9308-C252123CA027}"/>
              </a:ext>
            </a:extLst>
          </p:cNvPr>
          <p:cNvSpPr/>
          <p:nvPr/>
        </p:nvSpPr>
        <p:spPr>
          <a:xfrm>
            <a:off x="7930812" y="3890235"/>
            <a:ext cx="53454" cy="534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2" name="object 22">
            <a:extLst>
              <a:ext uri="{FF2B5EF4-FFF2-40B4-BE49-F238E27FC236}">
                <a16:creationId xmlns:a16="http://schemas.microsoft.com/office/drawing/2014/main" id="{B18C026A-6253-4D88-949B-22694DD42BB6}"/>
              </a:ext>
            </a:extLst>
          </p:cNvPr>
          <p:cNvSpPr/>
          <p:nvPr/>
        </p:nvSpPr>
        <p:spPr>
          <a:xfrm>
            <a:off x="4629874" y="5157072"/>
            <a:ext cx="53441" cy="534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3" name="object 3">
            <a:extLst>
              <a:ext uri="{FF2B5EF4-FFF2-40B4-BE49-F238E27FC236}">
                <a16:creationId xmlns:a16="http://schemas.microsoft.com/office/drawing/2014/main" id="{F8DF4098-EB49-4378-BC08-77DB4EA17E27}"/>
              </a:ext>
            </a:extLst>
          </p:cNvPr>
          <p:cNvSpPr txBox="1"/>
          <p:nvPr/>
        </p:nvSpPr>
        <p:spPr>
          <a:xfrm>
            <a:off x="610810" y="3015644"/>
            <a:ext cx="2742424" cy="15978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Layer 7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HTTP, HTTPS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Supported Targets</a:t>
            </a:r>
          </a:p>
          <a:p>
            <a:pPr marL="755650" lvl="1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EC2 </a:t>
            </a:r>
          </a:p>
          <a:p>
            <a:pPr marL="755650" lvl="1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Containers</a:t>
            </a:r>
          </a:p>
          <a:p>
            <a:pPr marL="755650" lvl="1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Lambda</a:t>
            </a:r>
          </a:p>
          <a:p>
            <a:pPr marL="755650" lvl="1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Private IP</a:t>
            </a:r>
            <a:endParaRPr sz="14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Trebuchet MS"/>
            </a:endParaRPr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36732626-D0FB-4A4E-8097-B1A6F95B4A45}"/>
              </a:ext>
            </a:extLst>
          </p:cNvPr>
          <p:cNvSpPr txBox="1"/>
          <p:nvPr/>
        </p:nvSpPr>
        <p:spPr>
          <a:xfrm>
            <a:off x="4583554" y="3015644"/>
            <a:ext cx="2742424" cy="15978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Layer 4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TCP, UDP, TLS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Supported Targets</a:t>
            </a:r>
          </a:p>
          <a:p>
            <a:pPr marL="755650" lvl="1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EC2</a:t>
            </a:r>
          </a:p>
          <a:p>
            <a:pPr marL="755650" lvl="1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Containers</a:t>
            </a:r>
          </a:p>
          <a:p>
            <a:pPr marL="755650" lvl="1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Private IP </a:t>
            </a:r>
          </a:p>
          <a:p>
            <a:pPr marL="755650" lvl="1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ALB</a:t>
            </a:r>
            <a:endParaRPr sz="14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Trebuchet MS"/>
            </a:endParaRPr>
          </a:p>
        </p:txBody>
      </p:sp>
      <p:sp>
        <p:nvSpPr>
          <p:cNvPr id="46" name="object 3">
            <a:extLst>
              <a:ext uri="{FF2B5EF4-FFF2-40B4-BE49-F238E27FC236}">
                <a16:creationId xmlns:a16="http://schemas.microsoft.com/office/drawing/2014/main" id="{6C876243-702E-45AB-B3AA-4DF0D5171ED8}"/>
              </a:ext>
            </a:extLst>
          </p:cNvPr>
          <p:cNvSpPr txBox="1"/>
          <p:nvPr/>
        </p:nvSpPr>
        <p:spPr>
          <a:xfrm>
            <a:off x="8359083" y="2954573"/>
            <a:ext cx="2742424" cy="11413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Layer 3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IP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Supported Targets</a:t>
            </a:r>
          </a:p>
          <a:p>
            <a:pPr marL="755650" lvl="1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EC2</a:t>
            </a:r>
          </a:p>
          <a:p>
            <a:pPr marL="755650" lvl="1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Private IP 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0C8CAC9-DD67-4B14-A18C-57FF7C5ACF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9852" y="4390672"/>
            <a:ext cx="1582733" cy="178712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1C02B58-9FBD-490C-B6BE-18D090C2C6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2204" y="4390672"/>
            <a:ext cx="1499998" cy="178712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34FFDFD-2CF9-4061-9A58-4BA3B513D3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04423" y="4311263"/>
            <a:ext cx="1519508" cy="1867966"/>
          </a:xfrm>
          <a:prstGeom prst="rect">
            <a:avLst/>
          </a:prstGeom>
        </p:spPr>
      </p:pic>
      <p:sp>
        <p:nvSpPr>
          <p:cNvPr id="56" name="object 4">
            <a:extLst>
              <a:ext uri="{FF2B5EF4-FFF2-40B4-BE49-F238E27FC236}">
                <a16:creationId xmlns:a16="http://schemas.microsoft.com/office/drawing/2014/main" id="{32AEC36D-33CF-43F4-A4FD-3A0708B55D18}"/>
              </a:ext>
            </a:extLst>
          </p:cNvPr>
          <p:cNvSpPr txBox="1"/>
          <p:nvPr/>
        </p:nvSpPr>
        <p:spPr>
          <a:xfrm>
            <a:off x="8519469" y="1492055"/>
            <a:ext cx="2451396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5"/>
              </a:lnSpc>
            </a:pPr>
            <a:r>
              <a:rPr lang="en-US" sz="1700" b="1" spc="-1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Gateway</a:t>
            </a:r>
            <a:r>
              <a:rPr sz="1700" b="1" spc="-1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 </a:t>
            </a:r>
            <a:r>
              <a:rPr sz="1700" b="1" spc="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Load</a:t>
            </a:r>
            <a:r>
              <a:rPr sz="1700" b="1" spc="-24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 </a:t>
            </a:r>
            <a:r>
              <a:rPr sz="1700" b="1" spc="-15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Balancer</a:t>
            </a:r>
            <a:endParaRPr sz="17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Trebuchet MS"/>
            </a:endParaRPr>
          </a:p>
        </p:txBody>
      </p:sp>
      <p:sp>
        <p:nvSpPr>
          <p:cNvPr id="59" name="object 9">
            <a:extLst>
              <a:ext uri="{FF2B5EF4-FFF2-40B4-BE49-F238E27FC236}">
                <a16:creationId xmlns:a16="http://schemas.microsoft.com/office/drawing/2014/main" id="{6E7071B8-411F-4CC7-8B02-289152B1E54D}"/>
              </a:ext>
            </a:extLst>
          </p:cNvPr>
          <p:cNvSpPr/>
          <p:nvPr/>
        </p:nvSpPr>
        <p:spPr>
          <a:xfrm>
            <a:off x="3903008" y="2097184"/>
            <a:ext cx="0" cy="4087495"/>
          </a:xfrm>
          <a:custGeom>
            <a:avLst/>
            <a:gdLst/>
            <a:ahLst/>
            <a:cxnLst/>
            <a:rect l="l" t="t" r="r" b="b"/>
            <a:pathLst>
              <a:path h="4087495">
                <a:moveTo>
                  <a:pt x="0" y="0"/>
                </a:moveTo>
                <a:lnTo>
                  <a:pt x="1" y="4087092"/>
                </a:lnTo>
              </a:path>
            </a:pathLst>
          </a:custGeom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31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네트워크 서비스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Security Group, Network ACL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323F55-7F55-4E1A-8F8A-EE3394722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64" y="1527116"/>
            <a:ext cx="3953145" cy="47942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A4E0B7-D165-478A-8361-4037D639D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209" y="2568397"/>
            <a:ext cx="7370021" cy="31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53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네트워크 서비스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Security Group, Network ACL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323F55-7F55-4E1A-8F8A-EE3394722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64" y="1527116"/>
            <a:ext cx="3953145" cy="479424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1A5C648-6BAD-4C80-B8A4-A81F76B55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6361" y="2049219"/>
            <a:ext cx="6742963" cy="375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73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네트워크 서비스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Security Group, Network ACL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F8FBC-B233-4AEB-8C55-89C15B2BC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2024227"/>
            <a:ext cx="12192000" cy="361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04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스토리지 및 컨텐츠 배포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C00A7F-C64A-40B3-9F03-61988223295A}"/>
              </a:ext>
            </a:extLst>
          </p:cNvPr>
          <p:cNvGrpSpPr/>
          <p:nvPr/>
        </p:nvGrpSpPr>
        <p:grpSpPr>
          <a:xfrm>
            <a:off x="5055933" y="2726366"/>
            <a:ext cx="2073938" cy="1648002"/>
            <a:chOff x="5059028" y="2281188"/>
            <a:chExt cx="2073938" cy="1648002"/>
          </a:xfrm>
        </p:grpSpPr>
        <p:pic>
          <p:nvPicPr>
            <p:cNvPr id="32" name="Graphic 17">
              <a:extLst>
                <a:ext uri="{FF2B5EF4-FFF2-40B4-BE49-F238E27FC236}">
                  <a16:creationId xmlns:a16="http://schemas.microsoft.com/office/drawing/2014/main" id="{EE63920F-9D1D-4B6A-BC83-679CB5F8D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6571" y="2281188"/>
              <a:ext cx="1138853" cy="1138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C15365DD-B205-4F45-8A17-C3C3CB29F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9028" y="3467525"/>
              <a:ext cx="20739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Elastic Block Store (Amazon EBS)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9F802EC-47F6-450F-A7DC-948930983855}"/>
              </a:ext>
            </a:extLst>
          </p:cNvPr>
          <p:cNvGrpSpPr/>
          <p:nvPr/>
        </p:nvGrpSpPr>
        <p:grpSpPr>
          <a:xfrm>
            <a:off x="1569119" y="2735325"/>
            <a:ext cx="2393533" cy="1633247"/>
            <a:chOff x="1572214" y="2290147"/>
            <a:chExt cx="2393533" cy="1633247"/>
          </a:xfrm>
        </p:grpSpPr>
        <p:pic>
          <p:nvPicPr>
            <p:cNvPr id="35" name="Graphic 8">
              <a:extLst>
                <a:ext uri="{FF2B5EF4-FFF2-40B4-BE49-F238E27FC236}">
                  <a16:creationId xmlns:a16="http://schemas.microsoft.com/office/drawing/2014/main" id="{E93F512A-7733-4CAC-A229-FEA2E4A32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9555" y="2290147"/>
              <a:ext cx="1138853" cy="1138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9">
              <a:extLst>
                <a:ext uri="{FF2B5EF4-FFF2-40B4-BE49-F238E27FC236}">
                  <a16:creationId xmlns:a16="http://schemas.microsoft.com/office/drawing/2014/main" id="{463E030F-A272-4A1E-B6ED-D6CBCA27DD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2214" y="3461729"/>
              <a:ext cx="239353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Storage Service (Amazon S3)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6932F9-0527-4AF5-809C-0013962814E0}"/>
              </a:ext>
            </a:extLst>
          </p:cNvPr>
          <p:cNvGrpSpPr/>
          <p:nvPr/>
        </p:nvGrpSpPr>
        <p:grpSpPr>
          <a:xfrm>
            <a:off x="8273743" y="2726365"/>
            <a:ext cx="2292350" cy="1475147"/>
            <a:chOff x="8276838" y="2281187"/>
            <a:chExt cx="2292350" cy="1475147"/>
          </a:xfrm>
        </p:grpSpPr>
        <p:pic>
          <p:nvPicPr>
            <p:cNvPr id="39" name="Graphic 19">
              <a:extLst>
                <a:ext uri="{FF2B5EF4-FFF2-40B4-BE49-F238E27FC236}">
                  <a16:creationId xmlns:a16="http://schemas.microsoft.com/office/drawing/2014/main" id="{6F40198C-B0E1-4208-B5B7-CE6EF2483B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587" y="2281187"/>
              <a:ext cx="1138853" cy="1138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Box 11">
              <a:extLst>
                <a:ext uri="{FF2B5EF4-FFF2-40B4-BE49-F238E27FC236}">
                  <a16:creationId xmlns:a16="http://schemas.microsoft.com/office/drawing/2014/main" id="{B147A8D5-8C3D-4FEA-8F53-4CC059AE1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6838" y="3479335"/>
              <a:ext cx="22923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CloudFront</a:t>
              </a:r>
            </a:p>
          </p:txBody>
        </p:sp>
      </p:grpSp>
      <p:sp>
        <p:nvSpPr>
          <p:cNvPr id="44" name="object 3">
            <a:extLst>
              <a:ext uri="{FF2B5EF4-FFF2-40B4-BE49-F238E27FC236}">
                <a16:creationId xmlns:a16="http://schemas.microsoft.com/office/drawing/2014/main" id="{8320FCD1-AF6E-4121-BF6E-D72D20F270E4}"/>
              </a:ext>
            </a:extLst>
          </p:cNvPr>
          <p:cNvSpPr txBox="1"/>
          <p:nvPr/>
        </p:nvSpPr>
        <p:spPr>
          <a:xfrm>
            <a:off x="1449330" y="4661508"/>
            <a:ext cx="2742424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7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객체 스토리지</a:t>
            </a:r>
            <a:endParaRPr sz="17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Trebuchet MS"/>
            </a:endParaRPr>
          </a:p>
        </p:txBody>
      </p:sp>
      <p:sp>
        <p:nvSpPr>
          <p:cNvPr id="49" name="object 3">
            <a:extLst>
              <a:ext uri="{FF2B5EF4-FFF2-40B4-BE49-F238E27FC236}">
                <a16:creationId xmlns:a16="http://schemas.microsoft.com/office/drawing/2014/main" id="{CA87CC62-E258-4C87-A0AC-F08379C4B165}"/>
              </a:ext>
            </a:extLst>
          </p:cNvPr>
          <p:cNvSpPr txBox="1"/>
          <p:nvPr/>
        </p:nvSpPr>
        <p:spPr>
          <a:xfrm>
            <a:off x="4721690" y="4661508"/>
            <a:ext cx="2742424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7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블록 스토리지</a:t>
            </a:r>
            <a:endParaRPr sz="17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Trebuchet MS"/>
            </a:endParaRPr>
          </a:p>
        </p:txBody>
      </p:sp>
      <p:sp>
        <p:nvSpPr>
          <p:cNvPr id="50" name="object 3">
            <a:extLst>
              <a:ext uri="{FF2B5EF4-FFF2-40B4-BE49-F238E27FC236}">
                <a16:creationId xmlns:a16="http://schemas.microsoft.com/office/drawing/2014/main" id="{A6FFE7A5-28A9-4480-ABAD-AF36EA24C55B}"/>
              </a:ext>
            </a:extLst>
          </p:cNvPr>
          <p:cNvSpPr txBox="1"/>
          <p:nvPr/>
        </p:nvSpPr>
        <p:spPr>
          <a:xfrm>
            <a:off x="8048706" y="4661508"/>
            <a:ext cx="2742424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7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컨텐츠 전송 네트워크</a:t>
            </a:r>
            <a:endParaRPr sz="17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69473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스토리지 및 컨텐츠 배포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S3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2" name="Rounded Rectangle 50">
            <a:extLst>
              <a:ext uri="{FF2B5EF4-FFF2-40B4-BE49-F238E27FC236}">
                <a16:creationId xmlns:a16="http://schemas.microsoft.com/office/drawing/2014/main" id="{1CE59C07-E521-4810-8433-04AF3965AE78}"/>
              </a:ext>
            </a:extLst>
          </p:cNvPr>
          <p:cNvSpPr/>
          <p:nvPr/>
        </p:nvSpPr>
        <p:spPr>
          <a:xfrm>
            <a:off x="4738112" y="1374172"/>
            <a:ext cx="7359399" cy="3758544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객체기반 무제한 파일 저장 스토리지</a:t>
            </a:r>
            <a:endParaRPr lang="en-US" altLang="ko-KR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914400" lvl="1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단일 객체 최대 크기 </a:t>
            </a:r>
            <a:r>
              <a:rPr lang="en-US" altLang="ko-KR" b="1" dirty="0">
                <a:solidFill>
                  <a:schemeClr val="tx1"/>
                </a:solidFill>
                <a:ea typeface="Noto Sans CJK KR Bold" panose="020B0800000000000000"/>
              </a:rPr>
              <a:t>:</a:t>
            </a: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ea typeface="Noto Sans CJK KR Bold" panose="020B0800000000000000"/>
              </a:rPr>
              <a:t>5TB</a:t>
            </a: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ea typeface="Noto Sans CJK KR Bold" panose="020B0800000000000000"/>
              </a:rPr>
              <a:t>99.999999999%</a:t>
            </a: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 객체 내구성 제공하도록 설계</a:t>
            </a:r>
            <a:endParaRPr lang="en-US" altLang="ko-KR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914400" lvl="1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ea typeface="Noto Sans CJK KR Bold" panose="020B0800000000000000"/>
              </a:rPr>
              <a:t>AWS </a:t>
            </a:r>
            <a:r>
              <a:rPr lang="ko-KR" altLang="en-US" b="1" dirty="0" err="1">
                <a:solidFill>
                  <a:schemeClr val="tx1"/>
                </a:solidFill>
                <a:ea typeface="Noto Sans CJK KR Bold" panose="020B0800000000000000"/>
              </a:rPr>
              <a:t>리전의</a:t>
            </a: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 최소 </a:t>
            </a:r>
            <a:r>
              <a:rPr lang="en-US" altLang="ko-KR" b="1" dirty="0">
                <a:solidFill>
                  <a:schemeClr val="tx1"/>
                </a:solidFill>
                <a:ea typeface="Noto Sans CJK KR Bold" panose="020B0800000000000000"/>
              </a:rPr>
              <a:t>3</a:t>
            </a: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개 가용 영역에 걸쳐 객체 중복 저장</a:t>
            </a:r>
            <a:endParaRPr lang="en-US" altLang="ko-KR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연간 </a:t>
            </a:r>
            <a:r>
              <a:rPr lang="en-US" altLang="ko-KR" b="1" dirty="0">
                <a:solidFill>
                  <a:schemeClr val="tx1"/>
                </a:solidFill>
                <a:ea typeface="Noto Sans CJK KR Bold" panose="020B0800000000000000"/>
              </a:rPr>
              <a:t>99.99% </a:t>
            </a: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가용성</a:t>
            </a:r>
            <a:endParaRPr lang="en-US" altLang="ko-KR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정적 웹 사이트 호스팅 가능</a:t>
            </a:r>
            <a:endParaRPr lang="en-US" altLang="ko-KR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데이터 </a:t>
            </a:r>
            <a:r>
              <a:rPr lang="ko-KR" altLang="en-US" b="1" dirty="0" err="1">
                <a:solidFill>
                  <a:schemeClr val="tx1"/>
                </a:solidFill>
                <a:ea typeface="Noto Sans CJK KR Bold" panose="020B0800000000000000"/>
              </a:rPr>
              <a:t>엑세스</a:t>
            </a: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 빈도에 따른 스토리지 클래스 존재</a:t>
            </a:r>
            <a:endParaRPr lang="en-US" altLang="ko-KR" b="1" dirty="0">
              <a:solidFill>
                <a:schemeClr val="tx1"/>
              </a:solidFill>
              <a:ea typeface="Noto Sans CJK KR Bold" panose="020B0800000000000000"/>
            </a:endParaRPr>
          </a:p>
        </p:txBody>
      </p:sp>
      <p:pic>
        <p:nvPicPr>
          <p:cNvPr id="23" name="Graphic 56">
            <a:extLst>
              <a:ext uri="{FF2B5EF4-FFF2-40B4-BE49-F238E27FC236}">
                <a16:creationId xmlns:a16="http://schemas.microsoft.com/office/drawing/2014/main" id="{6F2B2B75-331F-4930-9405-1CE6B945F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731" y="528406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phic 58">
            <a:extLst>
              <a:ext uri="{FF2B5EF4-FFF2-40B4-BE49-F238E27FC236}">
                <a16:creationId xmlns:a16="http://schemas.microsoft.com/office/drawing/2014/main" id="{E2D17541-1EC7-46BF-90D3-521CD7204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048" y="528406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59">
            <a:extLst>
              <a:ext uri="{FF2B5EF4-FFF2-40B4-BE49-F238E27FC236}">
                <a16:creationId xmlns:a16="http://schemas.microsoft.com/office/drawing/2014/main" id="{96E7E1DA-6962-43E5-AA08-E69C4FE39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0226" y="5728039"/>
            <a:ext cx="124471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 Glacier Deep Archive</a:t>
            </a:r>
          </a:p>
        </p:txBody>
      </p:sp>
      <p:sp>
        <p:nvSpPr>
          <p:cNvPr id="26" name="TextBox 60">
            <a:extLst>
              <a:ext uri="{FF2B5EF4-FFF2-40B4-BE49-F238E27FC236}">
                <a16:creationId xmlns:a16="http://schemas.microsoft.com/office/drawing/2014/main" id="{F412B6D1-239D-4486-8F1A-315D4EF5E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9555" y="5737535"/>
            <a:ext cx="17909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 Glacier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Flexible Retrieval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61">
            <a:extLst>
              <a:ext uri="{FF2B5EF4-FFF2-40B4-BE49-F238E27FC236}">
                <a16:creationId xmlns:a16="http://schemas.microsoft.com/office/drawing/2014/main" id="{937537E2-9D29-4CEA-8DC8-91DAFEA06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432" y="5739122"/>
            <a:ext cx="120808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 Intelligent-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Tiering</a:t>
            </a:r>
          </a:p>
        </p:txBody>
      </p:sp>
      <p:sp>
        <p:nvSpPr>
          <p:cNvPr id="28" name="TextBox 62">
            <a:extLst>
              <a:ext uri="{FF2B5EF4-FFF2-40B4-BE49-F238E27FC236}">
                <a16:creationId xmlns:a16="http://schemas.microsoft.com/office/drawing/2014/main" id="{F7065B4B-D517-4211-A1BB-A25AFD902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1369" y="5745472"/>
            <a:ext cx="138271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 Standard</a:t>
            </a:r>
          </a:p>
        </p:txBody>
      </p:sp>
      <p:pic>
        <p:nvPicPr>
          <p:cNvPr id="34" name="Graphic 63">
            <a:extLst>
              <a:ext uri="{FF2B5EF4-FFF2-40B4-BE49-F238E27FC236}">
                <a16:creationId xmlns:a16="http://schemas.microsoft.com/office/drawing/2014/main" id="{9816E5C1-B544-4843-9948-1AC3F523A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682" y="528406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Graphic 64">
            <a:extLst>
              <a:ext uri="{FF2B5EF4-FFF2-40B4-BE49-F238E27FC236}">
                <a16:creationId xmlns:a16="http://schemas.microsoft.com/office/drawing/2014/main" id="{2BA0ED5A-580F-493D-8DEB-7E87F8E79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65" y="528406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Graphic 65">
            <a:extLst>
              <a:ext uri="{FF2B5EF4-FFF2-40B4-BE49-F238E27FC236}">
                <a16:creationId xmlns:a16="http://schemas.microsoft.com/office/drawing/2014/main" id="{2ED53AA6-1D75-4933-B7CE-3A4B84D77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097" y="528406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66">
            <a:extLst>
              <a:ext uri="{FF2B5EF4-FFF2-40B4-BE49-F238E27FC236}">
                <a16:creationId xmlns:a16="http://schemas.microsoft.com/office/drawing/2014/main" id="{F838CCEA-7B8A-44F3-A01C-2CFC46C3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414" y="528406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67">
            <a:extLst>
              <a:ext uri="{FF2B5EF4-FFF2-40B4-BE49-F238E27FC236}">
                <a16:creationId xmlns:a16="http://schemas.microsoft.com/office/drawing/2014/main" id="{561C0F8E-346C-4DBB-9E3A-B076B1190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107" y="5739122"/>
            <a:ext cx="11588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 One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Zone-IA</a:t>
            </a:r>
          </a:p>
        </p:txBody>
      </p:sp>
      <p:sp>
        <p:nvSpPr>
          <p:cNvPr id="43" name="TextBox 68">
            <a:extLst>
              <a:ext uri="{FF2B5EF4-FFF2-40B4-BE49-F238E27FC236}">
                <a16:creationId xmlns:a16="http://schemas.microsoft.com/office/drawing/2014/main" id="{8B39D7C8-AB3E-4A35-A9F6-D0295A240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215" y="5745472"/>
            <a:ext cx="13843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 Standard-IA</a:t>
            </a:r>
          </a:p>
        </p:txBody>
      </p:sp>
      <p:sp>
        <p:nvSpPr>
          <p:cNvPr id="45" name="TextBox 59">
            <a:extLst>
              <a:ext uri="{FF2B5EF4-FFF2-40B4-BE49-F238E27FC236}">
                <a16:creationId xmlns:a16="http://schemas.microsoft.com/office/drawing/2014/main" id="{1191DFA1-2290-432E-A847-CBF63A061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7817" y="5731185"/>
            <a:ext cx="11588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 on Outposts</a:t>
            </a:r>
          </a:p>
        </p:txBody>
      </p:sp>
      <p:pic>
        <p:nvPicPr>
          <p:cNvPr id="46" name="Graphic 65">
            <a:extLst>
              <a:ext uri="{FF2B5EF4-FFF2-40B4-BE49-F238E27FC236}">
                <a16:creationId xmlns:a16="http://schemas.microsoft.com/office/drawing/2014/main" id="{84B0E98B-DAAF-429F-8924-E57089CB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1172650" y="528406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59">
            <a:extLst>
              <a:ext uri="{FF2B5EF4-FFF2-40B4-BE49-F238E27FC236}">
                <a16:creationId xmlns:a16="http://schemas.microsoft.com/office/drawing/2014/main" id="{F5A6E4A6-9FBA-4275-B362-986A70FB5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5476" y="5731185"/>
            <a:ext cx="13481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 Glacier Instant Retrieval</a:t>
            </a:r>
          </a:p>
        </p:txBody>
      </p:sp>
      <p:pic>
        <p:nvPicPr>
          <p:cNvPr id="48" name="Graphic 65">
            <a:extLst>
              <a:ext uri="{FF2B5EF4-FFF2-40B4-BE49-F238E27FC236}">
                <a16:creationId xmlns:a16="http://schemas.microsoft.com/office/drawing/2014/main" id="{0B376CEB-4298-4840-9A01-25DDF258F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0010967" y="528406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0C06B2C-796D-4D28-BB2E-0D0EEC21E75A}"/>
              </a:ext>
            </a:extLst>
          </p:cNvPr>
          <p:cNvGrpSpPr/>
          <p:nvPr/>
        </p:nvGrpSpPr>
        <p:grpSpPr>
          <a:xfrm>
            <a:off x="361062" y="1929949"/>
            <a:ext cx="2742424" cy="2650642"/>
            <a:chOff x="965677" y="1947518"/>
            <a:chExt cx="2742424" cy="2650642"/>
          </a:xfrm>
        </p:grpSpPr>
        <p:pic>
          <p:nvPicPr>
            <p:cNvPr id="20" name="Graphic 39">
              <a:extLst>
                <a:ext uri="{FF2B5EF4-FFF2-40B4-BE49-F238E27FC236}">
                  <a16:creationId xmlns:a16="http://schemas.microsoft.com/office/drawing/2014/main" id="{44ABE169-64C2-4B7E-AD1F-30F8565AF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574990" y="1947518"/>
              <a:ext cx="1574588" cy="1574588"/>
            </a:xfrm>
            <a:prstGeom prst="rect">
              <a:avLst/>
            </a:prstGeom>
          </p:spPr>
        </p:pic>
        <p:sp>
          <p:nvSpPr>
            <p:cNvPr id="51" name="TextBox 9">
              <a:extLst>
                <a:ext uri="{FF2B5EF4-FFF2-40B4-BE49-F238E27FC236}">
                  <a16:creationId xmlns:a16="http://schemas.microsoft.com/office/drawing/2014/main" id="{BD2C8AB7-6779-46C2-A154-4592874E6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0123" y="3710714"/>
              <a:ext cx="239353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Storage Service (Amazon S3)</a:t>
              </a:r>
            </a:p>
          </p:txBody>
        </p:sp>
        <p:sp>
          <p:nvSpPr>
            <p:cNvPr id="52" name="object 3">
              <a:extLst>
                <a:ext uri="{FF2B5EF4-FFF2-40B4-BE49-F238E27FC236}">
                  <a16:creationId xmlns:a16="http://schemas.microsoft.com/office/drawing/2014/main" id="{FC91BC83-9523-4A9F-9627-B86326604A83}"/>
                </a:ext>
              </a:extLst>
            </p:cNvPr>
            <p:cNvSpPr txBox="1"/>
            <p:nvPr/>
          </p:nvSpPr>
          <p:spPr>
            <a:xfrm>
              <a:off x="965677" y="4323726"/>
              <a:ext cx="2742424" cy="27443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1700" b="1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  <a:cs typeface="Trebuchet MS"/>
                </a:rPr>
                <a:t>객체 스토리지</a:t>
              </a:r>
              <a:endParaRPr sz="17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993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스토리지 및 컨텐츠 배포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S3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24" name="Graphic 58">
            <a:extLst>
              <a:ext uri="{FF2B5EF4-FFF2-40B4-BE49-F238E27FC236}">
                <a16:creationId xmlns:a16="http://schemas.microsoft.com/office/drawing/2014/main" id="{E2D17541-1EC7-46BF-90D3-521CD7204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15" y="3928354"/>
            <a:ext cx="757307" cy="757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60">
            <a:extLst>
              <a:ext uri="{FF2B5EF4-FFF2-40B4-BE49-F238E27FC236}">
                <a16:creationId xmlns:a16="http://schemas.microsoft.com/office/drawing/2014/main" id="{F412B6D1-239D-4486-8F1A-315D4EF5E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881" y="5817909"/>
            <a:ext cx="17909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 Glacier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Flexible Retrieval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61">
            <a:extLst>
              <a:ext uri="{FF2B5EF4-FFF2-40B4-BE49-F238E27FC236}">
                <a16:creationId xmlns:a16="http://schemas.microsoft.com/office/drawing/2014/main" id="{937537E2-9D29-4CEA-8DC8-91DAFEA06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831" y="3361173"/>
            <a:ext cx="105419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 Intelligent-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Tiering</a:t>
            </a:r>
          </a:p>
        </p:txBody>
      </p:sp>
      <p:sp>
        <p:nvSpPr>
          <p:cNvPr id="28" name="TextBox 62">
            <a:extLst>
              <a:ext uri="{FF2B5EF4-FFF2-40B4-BE49-F238E27FC236}">
                <a16:creationId xmlns:a16="http://schemas.microsoft.com/office/drawing/2014/main" id="{F7065B4B-D517-4211-A1BB-A25AFD902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11" y="2205962"/>
            <a:ext cx="138271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 Standard</a:t>
            </a:r>
          </a:p>
        </p:txBody>
      </p:sp>
      <p:pic>
        <p:nvPicPr>
          <p:cNvPr id="34" name="Graphic 63">
            <a:extLst>
              <a:ext uri="{FF2B5EF4-FFF2-40B4-BE49-F238E27FC236}">
                <a16:creationId xmlns:a16="http://schemas.microsoft.com/office/drawing/2014/main" id="{9816E5C1-B544-4843-9948-1AC3F523A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14" y="1448654"/>
            <a:ext cx="757308" cy="757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Graphic 64">
            <a:extLst>
              <a:ext uri="{FF2B5EF4-FFF2-40B4-BE49-F238E27FC236}">
                <a16:creationId xmlns:a16="http://schemas.microsoft.com/office/drawing/2014/main" id="{2BA0ED5A-580F-493D-8DEB-7E87F8E79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78" y="2603865"/>
            <a:ext cx="757308" cy="757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66">
            <a:extLst>
              <a:ext uri="{FF2B5EF4-FFF2-40B4-BE49-F238E27FC236}">
                <a16:creationId xmlns:a16="http://schemas.microsoft.com/office/drawing/2014/main" id="{F838CCEA-7B8A-44F3-A01C-2CFC46C3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78" y="5043547"/>
            <a:ext cx="757308" cy="757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68">
            <a:extLst>
              <a:ext uri="{FF2B5EF4-FFF2-40B4-BE49-F238E27FC236}">
                <a16:creationId xmlns:a16="http://schemas.microsoft.com/office/drawing/2014/main" id="{8B39D7C8-AB3E-4A35-A9F6-D0295A240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11" y="4709377"/>
            <a:ext cx="13843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 Standard-IA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661439-4C49-4152-AA21-B568699837F1}"/>
              </a:ext>
            </a:extLst>
          </p:cNvPr>
          <p:cNvSpPr txBox="1"/>
          <p:nvPr/>
        </p:nvSpPr>
        <p:spPr>
          <a:xfrm>
            <a:off x="1752030" y="1374172"/>
            <a:ext cx="56568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Amazon S3 – Standard</a:t>
            </a:r>
            <a:r>
              <a:rPr lang="ko-KR" altLang="en-US" sz="16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en-US" altLang="ko-KR" sz="16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(</a:t>
            </a:r>
            <a:r>
              <a:rPr lang="ko-KR" altLang="en-US" sz="16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범용</a:t>
            </a:r>
            <a:r>
              <a:rPr lang="en-US" altLang="ko-KR" sz="16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짧은 지연 시간 및 높은 처리량 성능</a:t>
            </a:r>
            <a:endParaRPr lang="en-US" altLang="ko-KR" sz="14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전체 가용 영역에 영향을 미치는 이벤트에 대한 복원력</a:t>
            </a:r>
            <a:endParaRPr lang="en-US" altLang="ko-KR" sz="14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전송 데이터를 위한 </a:t>
            </a:r>
            <a:r>
              <a:rPr lang="en-US" altLang="ko-KR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SSL </a:t>
            </a: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및 저장 데이터의 암호화 지원</a:t>
            </a:r>
            <a:endParaRPr lang="en-US" altLang="ko-KR" sz="14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6BB382-10F7-4451-86CB-ED087A4EF7B4}"/>
              </a:ext>
            </a:extLst>
          </p:cNvPr>
          <p:cNvSpPr txBox="1"/>
          <p:nvPr/>
        </p:nvSpPr>
        <p:spPr>
          <a:xfrm>
            <a:off x="1752029" y="2660540"/>
            <a:ext cx="641542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Amazon S3 – Intelligent-Tiering</a:t>
            </a: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비용을 자동으로 절감 </a:t>
            </a:r>
            <a:r>
              <a:rPr lang="en-US" altLang="ko-KR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(</a:t>
            </a: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수명주기</a:t>
            </a:r>
            <a:r>
              <a:rPr lang="en-US" altLang="ko-KR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짧은 대기 시간과 높은 처리량 성능 제공</a:t>
            </a:r>
            <a:endParaRPr lang="en-US" altLang="ko-KR" sz="14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운영 오버헤드</a:t>
            </a:r>
            <a:r>
              <a:rPr lang="en-US" altLang="ko-KR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수명 주기 요금</a:t>
            </a:r>
            <a:r>
              <a:rPr lang="en-US" altLang="ko-KR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검색 요금 및 최소 스토리지 기간이 없음</a:t>
            </a:r>
            <a:endParaRPr lang="en-US" altLang="ko-KR" sz="14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FEB15F-B681-4667-9774-29A79C149DA7}"/>
              </a:ext>
            </a:extLst>
          </p:cNvPr>
          <p:cNvSpPr txBox="1"/>
          <p:nvPr/>
        </p:nvSpPr>
        <p:spPr>
          <a:xfrm>
            <a:off x="1752030" y="3946908"/>
            <a:ext cx="56568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Amazon S3 – Infrequent Access</a:t>
            </a: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하나의 가용 영역 전체가 파괴되더라도 데이터 복원력 유지</a:t>
            </a:r>
            <a:endParaRPr lang="en-US" altLang="ko-KR" sz="14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자주 접근하지 않는 데이터를 저렴하게 보관</a:t>
            </a:r>
            <a:endParaRPr lang="en-US" altLang="ko-KR" sz="14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자주 조회하는 데이터는 부적합 </a:t>
            </a:r>
            <a:r>
              <a:rPr lang="en-US" altLang="ko-KR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(</a:t>
            </a: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조회비용</a:t>
            </a:r>
            <a:r>
              <a:rPr lang="en-US" altLang="ko-KR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0F0209-B396-4D00-A936-B0C1035CB49C}"/>
              </a:ext>
            </a:extLst>
          </p:cNvPr>
          <p:cNvSpPr txBox="1"/>
          <p:nvPr/>
        </p:nvSpPr>
        <p:spPr>
          <a:xfrm>
            <a:off x="1752029" y="5233275"/>
            <a:ext cx="641542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Amazon S3 – Glacier Flexible Retrieval</a:t>
            </a: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백업</a:t>
            </a:r>
            <a:r>
              <a:rPr lang="en-US" altLang="ko-KR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재해 복구</a:t>
            </a:r>
            <a:r>
              <a:rPr lang="en-US" altLang="ko-KR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오프사이트 데이터 스토리지 요구 사항에 적합한 솔루션</a:t>
            </a:r>
            <a:endParaRPr lang="en-US" altLang="ko-KR" sz="14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가장 저렴한 비용</a:t>
            </a:r>
            <a:endParaRPr lang="en-US" altLang="ko-KR" sz="14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3</a:t>
            </a: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가지 데이터 검색 옵션 </a:t>
            </a:r>
            <a:r>
              <a:rPr lang="en-US" altLang="ko-KR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(</a:t>
            </a: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신속</a:t>
            </a:r>
            <a:r>
              <a:rPr lang="en-US" altLang="ko-KR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표준</a:t>
            </a:r>
            <a:r>
              <a:rPr lang="en-US" altLang="ko-KR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대량</a:t>
            </a:r>
            <a:r>
              <a:rPr lang="en-US" altLang="ko-KR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 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03E52D14-DDAC-4E9D-A970-CB81D1303F2D}"/>
              </a:ext>
            </a:extLst>
          </p:cNvPr>
          <p:cNvSpPr txBox="1">
            <a:spLocks/>
          </p:cNvSpPr>
          <p:nvPr/>
        </p:nvSpPr>
        <p:spPr>
          <a:xfrm>
            <a:off x="8442831" y="1472605"/>
            <a:ext cx="3737205" cy="7234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2800" b="1" dirty="0"/>
              <a:t>상황에 맞는 비용 효율적 저장 고려 필요</a:t>
            </a:r>
            <a:endParaRPr lang="en-US" sz="2800" b="1" dirty="0"/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D37FDF49-37C4-44EA-B12A-1C0459F4CCD6}"/>
              </a:ext>
            </a:extLst>
          </p:cNvPr>
          <p:cNvSpPr txBox="1">
            <a:spLocks/>
          </p:cNvSpPr>
          <p:nvPr/>
        </p:nvSpPr>
        <p:spPr>
          <a:xfrm>
            <a:off x="9762444" y="2593407"/>
            <a:ext cx="2807818" cy="4230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ko-KR" sz="1400" dirty="0"/>
              <a:t>(22.12 </a:t>
            </a:r>
            <a:r>
              <a:rPr lang="ko-KR" altLang="en-US" sz="1400" dirty="0"/>
              <a:t>서울 리전 기준</a:t>
            </a:r>
            <a:r>
              <a:rPr lang="en-US" altLang="ko-KR" sz="1400" dirty="0"/>
              <a:t>)</a:t>
            </a:r>
            <a:endParaRPr lang="en-US" sz="1400" dirty="0"/>
          </a:p>
        </p:txBody>
      </p:sp>
      <p:cxnSp>
        <p:nvCxnSpPr>
          <p:cNvPr id="44" name="Straight Connector 59">
            <a:extLst>
              <a:ext uri="{FF2B5EF4-FFF2-40B4-BE49-F238E27FC236}">
                <a16:creationId xmlns:a16="http://schemas.microsoft.com/office/drawing/2014/main" id="{996BA8F3-4B51-4520-B676-46872786721C}"/>
              </a:ext>
            </a:extLst>
          </p:cNvPr>
          <p:cNvCxnSpPr/>
          <p:nvPr/>
        </p:nvCxnSpPr>
        <p:spPr>
          <a:xfrm>
            <a:off x="9671505" y="3229307"/>
            <a:ext cx="0" cy="2453521"/>
          </a:xfrm>
          <a:prstGeom prst="line">
            <a:avLst/>
          </a:prstGeom>
          <a:ln w="19050">
            <a:solidFill>
              <a:srgbClr val="A4A9A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AAB84787-00A2-464D-ACFC-ED06C38844D0}"/>
              </a:ext>
            </a:extLst>
          </p:cNvPr>
          <p:cNvSpPr txBox="1">
            <a:spLocks/>
          </p:cNvSpPr>
          <p:nvPr/>
        </p:nvSpPr>
        <p:spPr>
          <a:xfrm>
            <a:off x="7314679" y="3229307"/>
            <a:ext cx="2320511" cy="2181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600" dirty="0"/>
              <a:t>S3 Standard</a:t>
            </a:r>
          </a:p>
          <a:p>
            <a:pPr algn="r">
              <a:lnSpc>
                <a:spcPct val="150000"/>
              </a:lnSpc>
            </a:pPr>
            <a:endParaRPr lang="en-US" sz="1600" dirty="0"/>
          </a:p>
          <a:p>
            <a:pPr algn="r">
              <a:lnSpc>
                <a:spcPct val="150000"/>
              </a:lnSpc>
            </a:pPr>
            <a:r>
              <a:rPr lang="en-US" sz="1600" dirty="0"/>
              <a:t>S3 – IA</a:t>
            </a:r>
          </a:p>
          <a:p>
            <a:pPr algn="r">
              <a:lnSpc>
                <a:spcPct val="150000"/>
              </a:lnSpc>
            </a:pPr>
            <a:endParaRPr lang="en-US" sz="1600" dirty="0"/>
          </a:p>
          <a:p>
            <a:pPr algn="r">
              <a:lnSpc>
                <a:spcPct val="150000"/>
              </a:lnSpc>
            </a:pPr>
            <a:r>
              <a:rPr lang="en-US" sz="1600" dirty="0"/>
              <a:t>Glacier</a:t>
            </a:r>
          </a:p>
          <a:p>
            <a:pPr algn="r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50" name="Rectangle 61">
            <a:extLst>
              <a:ext uri="{FF2B5EF4-FFF2-40B4-BE49-F238E27FC236}">
                <a16:creationId xmlns:a16="http://schemas.microsoft.com/office/drawing/2014/main" id="{4BC253A9-4F33-4642-AB77-37638C3A92E5}"/>
              </a:ext>
            </a:extLst>
          </p:cNvPr>
          <p:cNvSpPr/>
          <p:nvPr/>
        </p:nvSpPr>
        <p:spPr>
          <a:xfrm>
            <a:off x="9671505" y="3295147"/>
            <a:ext cx="1693656" cy="415219"/>
          </a:xfrm>
          <a:prstGeom prst="rect">
            <a:avLst/>
          </a:prstGeom>
          <a:solidFill>
            <a:srgbClr val="488E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/>
              <a:t>$25.6</a:t>
            </a:r>
          </a:p>
        </p:txBody>
      </p:sp>
      <p:sp>
        <p:nvSpPr>
          <p:cNvPr id="53" name="Rectangle 62">
            <a:extLst>
              <a:ext uri="{FF2B5EF4-FFF2-40B4-BE49-F238E27FC236}">
                <a16:creationId xmlns:a16="http://schemas.microsoft.com/office/drawing/2014/main" id="{385CBB18-3BF0-4E33-B85C-B37775240339}"/>
              </a:ext>
            </a:extLst>
          </p:cNvPr>
          <p:cNvSpPr/>
          <p:nvPr/>
        </p:nvSpPr>
        <p:spPr>
          <a:xfrm>
            <a:off x="9671505" y="4112659"/>
            <a:ext cx="1357990" cy="415219"/>
          </a:xfrm>
          <a:prstGeom prst="rect">
            <a:avLst/>
          </a:prstGeom>
          <a:solidFill>
            <a:srgbClr val="488E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/>
              <a:t>$14.13</a:t>
            </a:r>
          </a:p>
        </p:txBody>
      </p:sp>
      <p:sp>
        <p:nvSpPr>
          <p:cNvPr id="54" name="Rectangle 63">
            <a:extLst>
              <a:ext uri="{FF2B5EF4-FFF2-40B4-BE49-F238E27FC236}">
                <a16:creationId xmlns:a16="http://schemas.microsoft.com/office/drawing/2014/main" id="{B2C9C90F-1150-4ADC-A685-F4BA7654AAFA}"/>
              </a:ext>
            </a:extLst>
          </p:cNvPr>
          <p:cNvSpPr/>
          <p:nvPr/>
        </p:nvSpPr>
        <p:spPr>
          <a:xfrm>
            <a:off x="9671505" y="4970051"/>
            <a:ext cx="1108620" cy="415219"/>
          </a:xfrm>
          <a:prstGeom prst="rect">
            <a:avLst/>
          </a:prstGeom>
          <a:solidFill>
            <a:srgbClr val="488E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/>
              <a:t>$4.6</a:t>
            </a:r>
          </a:p>
        </p:txBody>
      </p:sp>
      <p:sp>
        <p:nvSpPr>
          <p:cNvPr id="55" name="Content Placeholder 3">
            <a:extLst>
              <a:ext uri="{FF2B5EF4-FFF2-40B4-BE49-F238E27FC236}">
                <a16:creationId xmlns:a16="http://schemas.microsoft.com/office/drawing/2014/main" id="{5C6D919B-879F-4F95-A722-ADE90A4F9CB7}"/>
              </a:ext>
            </a:extLst>
          </p:cNvPr>
          <p:cNvSpPr txBox="1">
            <a:spLocks/>
          </p:cNvSpPr>
          <p:nvPr/>
        </p:nvSpPr>
        <p:spPr>
          <a:xfrm>
            <a:off x="9886269" y="5581722"/>
            <a:ext cx="2807818" cy="4230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ko-KR" sz="1400" b="1" dirty="0"/>
              <a:t>1TB per Month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865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스토리지 및 컨텐츠 배포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EBS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42" name="Graphic 24">
            <a:extLst>
              <a:ext uri="{FF2B5EF4-FFF2-40B4-BE49-F238E27FC236}">
                <a16:creationId xmlns:a16="http://schemas.microsoft.com/office/drawing/2014/main" id="{F71568D5-1F8E-4738-B933-EBF7DBCAA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1210" y="1911709"/>
            <a:ext cx="1600159" cy="1600159"/>
          </a:xfrm>
          <a:prstGeom prst="rect">
            <a:avLst/>
          </a:prstGeom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33BDD76B-8DB4-4E57-900B-F087A48B3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079" y="3594005"/>
            <a:ext cx="20739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Block Store (Amazon EBS)</a:t>
            </a:r>
          </a:p>
        </p:txBody>
      </p:sp>
      <p:sp>
        <p:nvSpPr>
          <p:cNvPr id="46" name="object 3">
            <a:extLst>
              <a:ext uri="{FF2B5EF4-FFF2-40B4-BE49-F238E27FC236}">
                <a16:creationId xmlns:a16="http://schemas.microsoft.com/office/drawing/2014/main" id="{A5EEE563-8CDF-48E7-8F6B-D9C7D35586E7}"/>
              </a:ext>
            </a:extLst>
          </p:cNvPr>
          <p:cNvSpPr txBox="1"/>
          <p:nvPr/>
        </p:nvSpPr>
        <p:spPr>
          <a:xfrm>
            <a:off x="421836" y="4233060"/>
            <a:ext cx="2742424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7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블록 스토리지</a:t>
            </a:r>
            <a:endParaRPr sz="17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Trebuchet MS"/>
            </a:endParaRPr>
          </a:p>
        </p:txBody>
      </p:sp>
      <p:sp>
        <p:nvSpPr>
          <p:cNvPr id="47" name="Rounded Rectangle 13">
            <a:extLst>
              <a:ext uri="{FF2B5EF4-FFF2-40B4-BE49-F238E27FC236}">
                <a16:creationId xmlns:a16="http://schemas.microsoft.com/office/drawing/2014/main" id="{064860C0-52E8-4400-9394-2CD05FE50ED4}"/>
              </a:ext>
            </a:extLst>
          </p:cNvPr>
          <p:cNvSpPr/>
          <p:nvPr/>
        </p:nvSpPr>
        <p:spPr>
          <a:xfrm>
            <a:off x="4967230" y="1405763"/>
            <a:ext cx="5946007" cy="168423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EC2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에 연결하여 사용하는 블록 스토리지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1188720" lvl="1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단일 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AZ 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내 여러 서버에 복제 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1188720" lvl="1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특점 시점에 대한 볼륨 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Snapshot 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기능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lvl="1">
              <a:lnSpc>
                <a:spcPct val="150000"/>
              </a:lnSpc>
              <a:buClr>
                <a:srgbClr val="FF9900"/>
              </a:buClr>
            </a:pP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      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→ 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S3 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저장되어 복수 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AZ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에 자동 복제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</p:txBody>
      </p:sp>
      <p:graphicFrame>
        <p:nvGraphicFramePr>
          <p:cNvPr id="48" name="Table 3">
            <a:extLst>
              <a:ext uri="{FF2B5EF4-FFF2-40B4-BE49-F238E27FC236}">
                <a16:creationId xmlns:a16="http://schemas.microsoft.com/office/drawing/2014/main" id="{78C05968-DF2B-4C03-A0F5-F53A6237E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098622"/>
              </p:ext>
            </p:extLst>
          </p:nvPr>
        </p:nvGraphicFramePr>
        <p:xfrm>
          <a:off x="3317558" y="3154814"/>
          <a:ext cx="8684445" cy="3013296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954572">
                  <a:extLst>
                    <a:ext uri="{9D8B030D-6E8A-4147-A177-3AD203B41FA5}">
                      <a16:colId xmlns:a16="http://schemas.microsoft.com/office/drawing/2014/main" val="3464565448"/>
                    </a:ext>
                  </a:extLst>
                </a:gridCol>
                <a:gridCol w="972259">
                  <a:extLst>
                    <a:ext uri="{9D8B030D-6E8A-4147-A177-3AD203B41FA5}">
                      <a16:colId xmlns:a16="http://schemas.microsoft.com/office/drawing/2014/main" val="2653551495"/>
                    </a:ext>
                  </a:extLst>
                </a:gridCol>
                <a:gridCol w="144591">
                  <a:extLst>
                    <a:ext uri="{9D8B030D-6E8A-4147-A177-3AD203B41FA5}">
                      <a16:colId xmlns:a16="http://schemas.microsoft.com/office/drawing/2014/main" val="1458062753"/>
                    </a:ext>
                  </a:extLst>
                </a:gridCol>
                <a:gridCol w="884398">
                  <a:extLst>
                    <a:ext uri="{9D8B030D-6E8A-4147-A177-3AD203B41FA5}">
                      <a16:colId xmlns:a16="http://schemas.microsoft.com/office/drawing/2014/main" val="1456918268"/>
                    </a:ext>
                  </a:extLst>
                </a:gridCol>
                <a:gridCol w="1431925">
                  <a:extLst>
                    <a:ext uri="{9D8B030D-6E8A-4147-A177-3AD203B41FA5}">
                      <a16:colId xmlns:a16="http://schemas.microsoft.com/office/drawing/2014/main" val="1719518809"/>
                    </a:ext>
                  </a:extLst>
                </a:gridCol>
                <a:gridCol w="946150">
                  <a:extLst>
                    <a:ext uri="{9D8B030D-6E8A-4147-A177-3AD203B41FA5}">
                      <a16:colId xmlns:a16="http://schemas.microsoft.com/office/drawing/2014/main" val="3672454406"/>
                    </a:ext>
                  </a:extLst>
                </a:gridCol>
                <a:gridCol w="907948">
                  <a:extLst>
                    <a:ext uri="{9D8B030D-6E8A-4147-A177-3AD203B41FA5}">
                      <a16:colId xmlns:a16="http://schemas.microsoft.com/office/drawing/2014/main" val="2264088005"/>
                    </a:ext>
                  </a:extLst>
                </a:gridCol>
                <a:gridCol w="1311481">
                  <a:extLst>
                    <a:ext uri="{9D8B030D-6E8A-4147-A177-3AD203B41FA5}">
                      <a16:colId xmlns:a16="http://schemas.microsoft.com/office/drawing/2014/main" val="27426485"/>
                    </a:ext>
                  </a:extLst>
                </a:gridCol>
                <a:gridCol w="1131121">
                  <a:extLst>
                    <a:ext uri="{9D8B030D-6E8A-4147-A177-3AD203B41FA5}">
                      <a16:colId xmlns:a16="http://schemas.microsoft.com/office/drawing/2014/main" val="2340219828"/>
                    </a:ext>
                  </a:extLst>
                </a:gridCol>
              </a:tblGrid>
              <a:tr h="302499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SSD(Solid State Drive)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FFC000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FFC000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하드 디스크 드라이브</a:t>
                      </a:r>
                      <a:r>
                        <a:rPr lang="en-US" altLang="ko-KR" sz="1400" b="1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(HDD)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849331"/>
                  </a:ext>
                </a:extLst>
              </a:tr>
              <a:tr h="5274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볼륨 유형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범용 </a:t>
                      </a:r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SSD</a:t>
                      </a:r>
                    </a:p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(gp3)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범용 </a:t>
                      </a:r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SSD</a:t>
                      </a:r>
                    </a:p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(gp2)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범용 </a:t>
                      </a:r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SSD</a:t>
                      </a:r>
                    </a:p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(gp2)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프로비저닝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된 </a:t>
                      </a:r>
                      <a:endParaRPr lang="en-US" altLang="ko-KR" sz="110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IOPS SSD</a:t>
                      </a:r>
                    </a:p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(io2 Block Express)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프로비저닝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된 </a:t>
                      </a:r>
                      <a:endParaRPr lang="en-US" altLang="ko-KR" sz="110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IOPS SSD(io2)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프로비저닝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된 </a:t>
                      </a:r>
                      <a:endParaRPr lang="en-US" altLang="ko-KR" sz="110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IOPS SSD(io1)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처리량 최적화 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HDD</a:t>
                      </a:r>
                    </a:p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(st1)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콜드 </a:t>
                      </a:r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HDD</a:t>
                      </a:r>
                    </a:p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(sc1)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957430"/>
                  </a:ext>
                </a:extLst>
              </a:tr>
              <a:tr h="992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간략한 설명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다양한 트랜잭션 워크로드</a:t>
                      </a:r>
                      <a:r>
                        <a:rPr lang="ko-KR" altLang="en-US" sz="1100" b="1" u="none" strike="noStrike" baseline="0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위한</a:t>
                      </a:r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     가격과 성능 균형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지연 시간이  짧거나 처리량이 많은</a:t>
                      </a:r>
                      <a:endParaRPr lang="en-US" altLang="ko-KR" sz="1100" b="1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미션 크리티컬 워크로드에 적합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자주 액세스하고         처리량 집약적             워크로드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액세스 빈도가 </a:t>
                      </a:r>
                      <a:endParaRPr lang="en-US" altLang="ko-KR" sz="1100" b="1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낮은 워크로드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447578"/>
                  </a:ext>
                </a:extLst>
              </a:tr>
              <a:tr h="6226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사용 사례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부트 볼륨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짧은 대기 시간의 </a:t>
                      </a:r>
                      <a:endParaRPr lang="en-US" altLang="ko-KR" sz="110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대화형 앱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개발 및 테스트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밀리 초 미만의 </a:t>
                      </a:r>
                      <a:endParaRPr lang="en-US" altLang="ko-KR" sz="110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지연시간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지속적인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IOPS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성능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I/O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집약적 데이터베이스</a:t>
                      </a:r>
                      <a:endParaRPr lang="en-US" altLang="ko-KR" sz="110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지속적인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IOPS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성능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빅 데이터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데이터        </a:t>
                      </a:r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웨어하우스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, </a:t>
                      </a:r>
                    </a:p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로그 처리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일별 스캔 횟수가 적은 콜드 데이터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472321"/>
                  </a:ext>
                </a:extLst>
              </a:tr>
              <a:tr h="2231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볼륨 크기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1GB – 16TB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4GB – 64TB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4GB – 16TB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125GB – 16TB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0023779"/>
                  </a:ext>
                </a:extLst>
              </a:tr>
              <a:tr h="2231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볼륨당 최대 </a:t>
                      </a:r>
                      <a:endParaRPr lang="en-US" altLang="ko-KR" sz="1100" b="1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  <a:p>
                      <a:pPr algn="ctr" fontAlgn="ctr"/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처리량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1,000MiB/s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250MiB/s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4,000MiB/s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1,000MiB/s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500MiB/s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Noto Sans CJK KR DemiLight" panose="020B0400000000000000" pitchFamily="34" charset="-127"/>
                          <a:ea typeface="Noto Sans CJK KR DemiLight" panose="020B0400000000000000" pitchFamily="34" charset="-127"/>
                        </a:rPr>
                        <a:t>250MiB/s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Noto Sans CJK KR DemiLight" panose="020B0400000000000000" pitchFamily="34" charset="-127"/>
                        <a:ea typeface="Noto Sans CJK KR DemiLight" panose="020B0400000000000000" pitchFamily="34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857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819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1. 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클라우드 컴퓨팅이란</a:t>
              </a: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?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ON-PREMISES vs. </a:t>
              </a:r>
              <a:r>
                <a:rPr lang="en-US" altLang="ko-KR" sz="1600" dirty="0">
                  <a:solidFill>
                    <a:srgbClr val="FFBA52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CLOUD COMPUTING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FAE3C-1FA7-4ED6-AB84-4E9B455C2EFB}"/>
              </a:ext>
            </a:extLst>
          </p:cNvPr>
          <p:cNvSpPr txBox="1"/>
          <p:nvPr/>
        </p:nvSpPr>
        <p:spPr>
          <a:xfrm>
            <a:off x="7505867" y="2614339"/>
            <a:ext cx="3966289" cy="18913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9900"/>
                </a:solidFill>
                <a:ea typeface="Noto Sans CJK KR Bold" panose="020B0800000000000000"/>
              </a:rPr>
              <a:t>[CLOUD COMPUTING]</a:t>
            </a:r>
            <a:br>
              <a:rPr lang="en-US" altLang="ko-KR" sz="1600" b="1" dirty="0">
                <a:solidFill>
                  <a:srgbClr val="FF9900"/>
                </a:solidFill>
                <a:ea typeface="Noto Sans CJK KR Bold" panose="020B0800000000000000"/>
              </a:rPr>
            </a:br>
            <a:r>
              <a:rPr lang="ko-KR" altLang="en-US" sz="1600" b="1" dirty="0">
                <a:ea typeface="Noto Sans CJK KR Bold" panose="020B0800000000000000"/>
              </a:rPr>
              <a:t>필요할 때 언제나 </a:t>
            </a:r>
            <a:endParaRPr lang="en-US" altLang="ko-KR" sz="1600" b="1" dirty="0">
              <a:ea typeface="Noto Sans CJK KR Bold" panose="020B0800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ea typeface="Noto Sans CJK KR Bold" panose="020B0800000000000000"/>
              </a:rPr>
              <a:t>사용한 만큼만 지불 </a:t>
            </a:r>
            <a:endParaRPr lang="en-US" altLang="ko-KR" sz="1600" b="1" dirty="0">
              <a:ea typeface="Noto Sans CJK KR Bold" panose="020B0800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ea typeface="Noto Sans CJK KR Bold" panose="020B0800000000000000"/>
              </a:rPr>
              <a:t>유연한 용량 </a:t>
            </a:r>
            <a:endParaRPr lang="en-US" altLang="ko-KR" sz="1600" b="1" dirty="0">
              <a:ea typeface="Noto Sans CJK KR Bold" panose="020B0800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ea typeface="Noto Sans CJK KR Bold" panose="020B0800000000000000"/>
              </a:rPr>
              <a:t>적은 노력 및 소요시간</a:t>
            </a:r>
            <a:endParaRPr lang="en-US" altLang="ko-KR" sz="1600" b="1" dirty="0">
              <a:ea typeface="Noto Sans CJK KR Bold" panose="020B0800000000000000"/>
            </a:endParaRPr>
          </a:p>
        </p:txBody>
      </p:sp>
      <p:cxnSp>
        <p:nvCxnSpPr>
          <p:cNvPr id="24" name="Straight Connector 20">
            <a:extLst>
              <a:ext uri="{FF2B5EF4-FFF2-40B4-BE49-F238E27FC236}">
                <a16:creationId xmlns:a16="http://schemas.microsoft.com/office/drawing/2014/main" id="{5E891354-FA6F-48CE-98C0-AA0CA3C6BA1D}"/>
              </a:ext>
            </a:extLst>
          </p:cNvPr>
          <p:cNvCxnSpPr/>
          <p:nvPr/>
        </p:nvCxnSpPr>
        <p:spPr>
          <a:xfrm>
            <a:off x="2823637" y="4098685"/>
            <a:ext cx="1941028" cy="0"/>
          </a:xfrm>
          <a:prstGeom prst="line">
            <a:avLst/>
          </a:prstGeom>
          <a:ln w="38100">
            <a:solidFill>
              <a:srgbClr val="A4A9AF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cdn-icons-png.flaticon.com/512/562/562460.png">
            <a:extLst>
              <a:ext uri="{FF2B5EF4-FFF2-40B4-BE49-F238E27FC236}">
                <a16:creationId xmlns:a16="http://schemas.microsoft.com/office/drawing/2014/main" id="{3C0C12D6-8583-4FF4-A19D-2AA91CDC2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30" y="2415540"/>
            <a:ext cx="2026919" cy="202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cdn-icons-png.flaticon.com/512/3211/3211343.png">
            <a:extLst>
              <a:ext uri="{FF2B5EF4-FFF2-40B4-BE49-F238E27FC236}">
                <a16:creationId xmlns:a16="http://schemas.microsoft.com/office/drawing/2014/main" id="{29CD4E5F-9112-47EA-B70A-9477126AA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17" y="2679103"/>
            <a:ext cx="2026920" cy="202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671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스토리지 및 컨텐츠 배포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CloudFront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20" name="Graphic 42">
            <a:extLst>
              <a:ext uri="{FF2B5EF4-FFF2-40B4-BE49-F238E27FC236}">
                <a16:creationId xmlns:a16="http://schemas.microsoft.com/office/drawing/2014/main" id="{42757E41-5B7D-400B-AF21-0C6A0F311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8051" y="1949798"/>
            <a:ext cx="832457" cy="832457"/>
          </a:xfrm>
          <a:prstGeom prst="rect">
            <a:avLst/>
          </a:prstGeom>
        </p:spPr>
      </p:pic>
      <p:pic>
        <p:nvPicPr>
          <p:cNvPr id="21" name="Graphic 42">
            <a:extLst>
              <a:ext uri="{FF2B5EF4-FFF2-40B4-BE49-F238E27FC236}">
                <a16:creationId xmlns:a16="http://schemas.microsoft.com/office/drawing/2014/main" id="{FFDDA4DA-B674-4C00-A4EB-A33A4F1C4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8050" y="4405587"/>
            <a:ext cx="832457" cy="832457"/>
          </a:xfrm>
          <a:prstGeom prst="rect">
            <a:avLst/>
          </a:prstGeom>
        </p:spPr>
      </p:pic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835DD44C-3D83-467B-8FF6-D39ED9EF3F21}"/>
              </a:ext>
            </a:extLst>
          </p:cNvPr>
          <p:cNvCxnSpPr/>
          <p:nvPr/>
        </p:nvCxnSpPr>
        <p:spPr>
          <a:xfrm>
            <a:off x="3585975" y="2409248"/>
            <a:ext cx="0" cy="2433898"/>
          </a:xfrm>
          <a:prstGeom prst="line">
            <a:avLst/>
          </a:prstGeom>
          <a:ln w="12700">
            <a:solidFill>
              <a:srgbClr val="8FA7C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786E7C48-3AEE-4A39-9883-99E1A9B2D705}"/>
              </a:ext>
            </a:extLst>
          </p:cNvPr>
          <p:cNvCxnSpPr/>
          <p:nvPr/>
        </p:nvCxnSpPr>
        <p:spPr>
          <a:xfrm>
            <a:off x="3090507" y="2409248"/>
            <a:ext cx="492557" cy="1"/>
          </a:xfrm>
          <a:prstGeom prst="line">
            <a:avLst/>
          </a:prstGeom>
          <a:ln w="12700">
            <a:solidFill>
              <a:srgbClr val="8FA7C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6">
            <a:extLst>
              <a:ext uri="{FF2B5EF4-FFF2-40B4-BE49-F238E27FC236}">
                <a16:creationId xmlns:a16="http://schemas.microsoft.com/office/drawing/2014/main" id="{DB97C61C-76AC-48FF-8068-5183A243EC54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1363386" y="1874239"/>
            <a:ext cx="894665" cy="491788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7">
            <a:extLst>
              <a:ext uri="{FF2B5EF4-FFF2-40B4-BE49-F238E27FC236}">
                <a16:creationId xmlns:a16="http://schemas.microsoft.com/office/drawing/2014/main" id="{6C5B6580-7250-44B7-8846-2E77829AC985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1363386" y="2366027"/>
            <a:ext cx="894665" cy="558451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18">
            <a:extLst>
              <a:ext uri="{FF2B5EF4-FFF2-40B4-BE49-F238E27FC236}">
                <a16:creationId xmlns:a16="http://schemas.microsoft.com/office/drawing/2014/main" id="{48CE9531-B912-4D9C-9850-5964A94DA6B1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1321525" y="4821816"/>
            <a:ext cx="936525" cy="1079477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30">
            <a:extLst>
              <a:ext uri="{FF2B5EF4-FFF2-40B4-BE49-F238E27FC236}">
                <a16:creationId xmlns:a16="http://schemas.microsoft.com/office/drawing/2014/main" id="{48ED0053-0275-48E8-AAE5-1ACC565DFCDD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1363386" y="4821816"/>
            <a:ext cx="894664" cy="233286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33">
            <a:extLst>
              <a:ext uri="{FF2B5EF4-FFF2-40B4-BE49-F238E27FC236}">
                <a16:creationId xmlns:a16="http://schemas.microsoft.com/office/drawing/2014/main" id="{A2CD8311-6893-488C-A98B-8614434DEDDD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1439586" y="4263364"/>
            <a:ext cx="818464" cy="558452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9">
            <a:extLst>
              <a:ext uri="{FF2B5EF4-FFF2-40B4-BE49-F238E27FC236}">
                <a16:creationId xmlns:a16="http://schemas.microsoft.com/office/drawing/2014/main" id="{8E0667DF-1DD6-4166-896D-AAC4345EDDD4}"/>
              </a:ext>
            </a:extLst>
          </p:cNvPr>
          <p:cNvCxnSpPr/>
          <p:nvPr/>
        </p:nvCxnSpPr>
        <p:spPr>
          <a:xfrm>
            <a:off x="3090507" y="4842134"/>
            <a:ext cx="492557" cy="1"/>
          </a:xfrm>
          <a:prstGeom prst="line">
            <a:avLst/>
          </a:prstGeom>
          <a:ln w="12700">
            <a:solidFill>
              <a:srgbClr val="8FA7C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41">
            <a:extLst>
              <a:ext uri="{FF2B5EF4-FFF2-40B4-BE49-F238E27FC236}">
                <a16:creationId xmlns:a16="http://schemas.microsoft.com/office/drawing/2014/main" id="{E573BA70-ACD8-4850-A3C8-96A4FE583F76}"/>
              </a:ext>
            </a:extLst>
          </p:cNvPr>
          <p:cNvCxnSpPr/>
          <p:nvPr/>
        </p:nvCxnSpPr>
        <p:spPr>
          <a:xfrm>
            <a:off x="3600221" y="3722209"/>
            <a:ext cx="492557" cy="1"/>
          </a:xfrm>
          <a:prstGeom prst="line">
            <a:avLst/>
          </a:prstGeom>
          <a:ln w="12700">
            <a:solidFill>
              <a:srgbClr val="8FA7C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22">
            <a:extLst>
              <a:ext uri="{FF2B5EF4-FFF2-40B4-BE49-F238E27FC236}">
                <a16:creationId xmlns:a16="http://schemas.microsoft.com/office/drawing/2014/main" id="{6E7DBB00-338E-4412-A9CE-D00CB0D93C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5544" y="3331049"/>
            <a:ext cx="782320" cy="782320"/>
          </a:xfrm>
          <a:prstGeom prst="rect">
            <a:avLst/>
          </a:prstGeom>
        </p:spPr>
      </p:pic>
      <p:sp>
        <p:nvSpPr>
          <p:cNvPr id="35" name="Rounded Rectangle 42">
            <a:extLst>
              <a:ext uri="{FF2B5EF4-FFF2-40B4-BE49-F238E27FC236}">
                <a16:creationId xmlns:a16="http://schemas.microsoft.com/office/drawing/2014/main" id="{6FDF9519-BBA4-40AF-A996-79F900AC684E}"/>
              </a:ext>
            </a:extLst>
          </p:cNvPr>
          <p:cNvSpPr/>
          <p:nvPr/>
        </p:nvSpPr>
        <p:spPr>
          <a:xfrm>
            <a:off x="5347732" y="2452703"/>
            <a:ext cx="6794310" cy="253901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컨텐츠 </a:t>
            </a:r>
            <a:r>
              <a:rPr lang="en-US" altLang="ko-KR" b="1" dirty="0">
                <a:solidFill>
                  <a:schemeClr val="tx1"/>
                </a:solidFill>
                <a:ea typeface="Noto Sans CJK KR Bold" panose="020B0800000000000000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이미지</a:t>
            </a:r>
            <a:r>
              <a:rPr lang="en-US" altLang="ko-KR" b="1" dirty="0">
                <a:solidFill>
                  <a:schemeClr val="tx1"/>
                </a:solidFill>
                <a:ea typeface="Noto Sans CJK KR Bold" panose="020B0800000000000000"/>
              </a:rPr>
              <a:t>/HTML </a:t>
            </a: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등</a:t>
            </a:r>
            <a:r>
              <a:rPr lang="en-US" altLang="ko-KR" b="1" dirty="0">
                <a:solidFill>
                  <a:schemeClr val="tx1"/>
                </a:solidFill>
                <a:ea typeface="Noto Sans CJK KR Bold" panose="020B0800000000000000"/>
              </a:rPr>
              <a:t>) </a:t>
            </a: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캐싱하여 성능 가속</a:t>
            </a:r>
            <a:endParaRPr lang="en-US" altLang="ko-KR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전세계 </a:t>
            </a:r>
            <a:r>
              <a:rPr lang="en-US" altLang="ko-KR" b="1" dirty="0">
                <a:solidFill>
                  <a:schemeClr val="tx1"/>
                </a:solidFill>
                <a:ea typeface="Noto Sans CJK KR Bold" panose="020B0800000000000000"/>
              </a:rPr>
              <a:t>410+</a:t>
            </a: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개 </a:t>
            </a:r>
            <a:r>
              <a:rPr lang="en-US" altLang="ko-KR" b="1" dirty="0" err="1">
                <a:solidFill>
                  <a:schemeClr val="tx1"/>
                </a:solidFill>
                <a:ea typeface="Noto Sans CJK KR Bold" panose="020B0800000000000000"/>
              </a:rPr>
              <a:t>PoP</a:t>
            </a:r>
            <a:r>
              <a:rPr lang="en-US" altLang="ko-KR" b="1" dirty="0">
                <a:solidFill>
                  <a:schemeClr val="tx1"/>
                </a:solidFill>
                <a:ea typeface="Noto Sans CJK KR Bold" panose="020B0800000000000000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글로벌 서비스 </a:t>
            </a:r>
            <a:endParaRPr lang="en-US" altLang="ko-KR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ea typeface="Noto Sans CJK KR Bold" panose="020B0800000000000000"/>
              </a:rPr>
              <a:t>AWS </a:t>
            </a: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서비스 → </a:t>
            </a:r>
            <a:r>
              <a:rPr lang="en-US" altLang="ko-KR" b="1" dirty="0" err="1">
                <a:solidFill>
                  <a:schemeClr val="tx1"/>
                </a:solidFill>
                <a:ea typeface="Noto Sans CJK KR Bold" panose="020B0800000000000000"/>
              </a:rPr>
              <a:t>CloudFront</a:t>
            </a:r>
            <a:r>
              <a:rPr lang="en-US" altLang="ko-KR" b="1" dirty="0">
                <a:solidFill>
                  <a:schemeClr val="tx1"/>
                </a:solidFill>
                <a:ea typeface="Noto Sans CJK KR Bold" panose="020B080000000000000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간 데이터 전송 무료</a:t>
            </a:r>
            <a:endParaRPr lang="en-US" altLang="ko-KR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글로벌 백본 네트워크 확보</a:t>
            </a:r>
            <a:endParaRPr lang="en-US" altLang="ko-KR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/>
                </a:solidFill>
                <a:ea typeface="Noto Sans CJK KR Bold" panose="020B0800000000000000"/>
              </a:rPr>
              <a:t>DDos</a:t>
            </a:r>
            <a:r>
              <a:rPr lang="en-US" altLang="ko-KR" b="1" dirty="0">
                <a:solidFill>
                  <a:schemeClr val="tx1"/>
                </a:solidFill>
                <a:ea typeface="Noto Sans CJK KR Bold" panose="020B080000000000000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ea typeface="Noto Sans CJK KR Bold" panose="020B0800000000000000"/>
              </a:rPr>
              <a:t>방어 무료 제공 </a:t>
            </a:r>
            <a:r>
              <a:rPr lang="en-US" altLang="ko-KR" b="1" dirty="0">
                <a:solidFill>
                  <a:schemeClr val="tx1"/>
                </a:solidFill>
                <a:ea typeface="Noto Sans CJK KR Bold" panose="020B0800000000000000"/>
              </a:rPr>
              <a:t>(AWS Shield Standard)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3A7872-B35E-4925-BB01-66A2DB5F6A8A}"/>
              </a:ext>
            </a:extLst>
          </p:cNvPr>
          <p:cNvSpPr txBox="1"/>
          <p:nvPr/>
        </p:nvSpPr>
        <p:spPr>
          <a:xfrm>
            <a:off x="3400998" y="4075591"/>
            <a:ext cx="1691411" cy="327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spcBef>
                <a:spcPct val="20000"/>
              </a:spcBef>
              <a:defRPr sz="1400" b="1">
                <a:latin typeface="Amazon Ember Regular" charset="0"/>
                <a:cs typeface="Amazon Ember Regular" charset="0"/>
              </a:defRPr>
            </a:lvl1pPr>
          </a:lstStyle>
          <a:p>
            <a:r>
              <a:rPr lang="en-US" dirty="0" err="1"/>
              <a:t>CloudFront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5B6223-26C2-4157-9A48-AB208042FC58}"/>
              </a:ext>
            </a:extLst>
          </p:cNvPr>
          <p:cNvSpPr txBox="1"/>
          <p:nvPr/>
        </p:nvSpPr>
        <p:spPr>
          <a:xfrm>
            <a:off x="1828572" y="5205775"/>
            <a:ext cx="1691411" cy="628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spcBef>
                <a:spcPct val="20000"/>
              </a:spcBef>
              <a:defRPr sz="1400" b="1">
                <a:latin typeface="Amazon Ember Regular" charset="0"/>
                <a:cs typeface="Amazon Ember Regular" charset="0"/>
              </a:defRPr>
            </a:lvl1pPr>
          </a:lstStyle>
          <a:p>
            <a:r>
              <a:rPr lang="en-US" dirty="0"/>
              <a:t>Edge</a:t>
            </a:r>
          </a:p>
          <a:p>
            <a:r>
              <a:rPr lang="en-US" dirty="0"/>
              <a:t>Location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734B29-4710-4C19-8342-783CCB4F2E80}"/>
              </a:ext>
            </a:extLst>
          </p:cNvPr>
          <p:cNvSpPr txBox="1"/>
          <p:nvPr/>
        </p:nvSpPr>
        <p:spPr>
          <a:xfrm>
            <a:off x="1828572" y="1351776"/>
            <a:ext cx="1691411" cy="628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spcBef>
                <a:spcPct val="20000"/>
              </a:spcBef>
              <a:defRPr sz="1400" b="1">
                <a:latin typeface="Amazon Ember Regular" charset="0"/>
                <a:cs typeface="Amazon Ember Regular" charset="0"/>
              </a:defRPr>
            </a:lvl1pPr>
          </a:lstStyle>
          <a:p>
            <a:r>
              <a:rPr lang="en-US" dirty="0"/>
              <a:t>Edge</a:t>
            </a:r>
          </a:p>
          <a:p>
            <a:r>
              <a:rPr lang="en-US" dirty="0"/>
              <a:t>Location</a:t>
            </a:r>
          </a:p>
        </p:txBody>
      </p:sp>
      <p:pic>
        <p:nvPicPr>
          <p:cNvPr id="39" name="Picture 2" descr="https://cdn-icons-png.flaticon.com/512/560/560216.png">
            <a:extLst>
              <a:ext uri="{FF2B5EF4-FFF2-40B4-BE49-F238E27FC236}">
                <a16:creationId xmlns:a16="http://schemas.microsoft.com/office/drawing/2014/main" id="{B7922E3C-BDE7-4209-9B1D-50191DD47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29" y="1464215"/>
            <a:ext cx="727239" cy="72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s://cdn-icons-png.flaticon.com/512/933/933413.png">
            <a:extLst>
              <a:ext uri="{FF2B5EF4-FFF2-40B4-BE49-F238E27FC236}">
                <a16:creationId xmlns:a16="http://schemas.microsoft.com/office/drawing/2014/main" id="{C807D09C-2C8A-4F67-A317-64F5FB2A4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9" y="2491676"/>
            <a:ext cx="812298" cy="81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https://cdn-icons-png.flaticon.com/512/921/921042.png">
            <a:extLst>
              <a:ext uri="{FF2B5EF4-FFF2-40B4-BE49-F238E27FC236}">
                <a16:creationId xmlns:a16="http://schemas.microsoft.com/office/drawing/2014/main" id="{A7C3D918-5826-4BD4-8158-BBF17E841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94" y="3675007"/>
            <a:ext cx="832458" cy="83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https://cdn-icons-png.flaticon.com/512/2202/2202112.png">
            <a:extLst>
              <a:ext uri="{FF2B5EF4-FFF2-40B4-BE49-F238E27FC236}">
                <a16:creationId xmlns:a16="http://schemas.microsoft.com/office/drawing/2014/main" id="{3E959ABD-309E-42FD-A58F-91FE7E4F5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42" y="4752785"/>
            <a:ext cx="661625" cy="66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https://cdn-icons-png.flaticon.com/512/848/848019.png">
            <a:extLst>
              <a:ext uri="{FF2B5EF4-FFF2-40B4-BE49-F238E27FC236}">
                <a16:creationId xmlns:a16="http://schemas.microsoft.com/office/drawing/2014/main" id="{C5109DA8-6614-4CA6-AFCA-323D41F6E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42" y="5609615"/>
            <a:ext cx="661625" cy="66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raphic 19">
            <a:extLst>
              <a:ext uri="{FF2B5EF4-FFF2-40B4-BE49-F238E27FC236}">
                <a16:creationId xmlns:a16="http://schemas.microsoft.com/office/drawing/2014/main" id="{1DA297FB-F5AC-46EF-A274-E74253AFC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44" y="3331049"/>
            <a:ext cx="782320" cy="78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26854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데이터베이스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45" name="Graphic 6">
            <a:extLst>
              <a:ext uri="{FF2B5EF4-FFF2-40B4-BE49-F238E27FC236}">
                <a16:creationId xmlns:a16="http://schemas.microsoft.com/office/drawing/2014/main" id="{9430A92B-6AC5-4142-B421-DC06559AA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958" y="2535001"/>
            <a:ext cx="1150631" cy="1150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9">
            <a:extLst>
              <a:ext uri="{FF2B5EF4-FFF2-40B4-BE49-F238E27FC236}">
                <a16:creationId xmlns:a16="http://schemas.microsoft.com/office/drawing/2014/main" id="{D70BD4FA-ACE8-4526-87E6-357050696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704" y="3709578"/>
            <a:ext cx="2243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Relational Database Service (Amazon RDS)</a:t>
            </a:r>
          </a:p>
        </p:txBody>
      </p:sp>
      <p:pic>
        <p:nvPicPr>
          <p:cNvPr id="48" name="Graphic 21">
            <a:extLst>
              <a:ext uri="{FF2B5EF4-FFF2-40B4-BE49-F238E27FC236}">
                <a16:creationId xmlns:a16="http://schemas.microsoft.com/office/drawing/2014/main" id="{39EB0414-8727-4FA5-9DBB-C3CAA131D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412" y="2535001"/>
            <a:ext cx="1150630" cy="1150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15">
            <a:extLst>
              <a:ext uri="{FF2B5EF4-FFF2-40B4-BE49-F238E27FC236}">
                <a16:creationId xmlns:a16="http://schemas.microsoft.com/office/drawing/2014/main" id="{85410F28-51AA-45D6-8E27-1B8885822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2433" y="3801910"/>
            <a:ext cx="22018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ElastiCache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id="{C346BA4F-52B6-4FB4-8B76-4ECC4613A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683" y="2541045"/>
            <a:ext cx="1150630" cy="1150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id="{462E6F2B-FBEC-4AE5-BB84-482BC6C74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30" y="3801910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53" name="object 3">
            <a:extLst>
              <a:ext uri="{FF2B5EF4-FFF2-40B4-BE49-F238E27FC236}">
                <a16:creationId xmlns:a16="http://schemas.microsoft.com/office/drawing/2014/main" id="{54361E13-49C4-40C0-948F-91B83D02B0C5}"/>
              </a:ext>
            </a:extLst>
          </p:cNvPr>
          <p:cNvSpPr txBox="1"/>
          <p:nvPr/>
        </p:nvSpPr>
        <p:spPr>
          <a:xfrm>
            <a:off x="1328060" y="4486254"/>
            <a:ext cx="2742424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7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관리형 관계형 </a:t>
            </a:r>
            <a:r>
              <a:rPr lang="en-US" altLang="ko-KR" sz="17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DB</a:t>
            </a:r>
            <a:endParaRPr sz="17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Trebuchet MS"/>
            </a:endParaRPr>
          </a:p>
        </p:txBody>
      </p:sp>
      <p:sp>
        <p:nvSpPr>
          <p:cNvPr id="54" name="object 3">
            <a:extLst>
              <a:ext uri="{FF2B5EF4-FFF2-40B4-BE49-F238E27FC236}">
                <a16:creationId xmlns:a16="http://schemas.microsoft.com/office/drawing/2014/main" id="{1CB03776-BA93-4D7A-AD91-B74FE4D53753}"/>
              </a:ext>
            </a:extLst>
          </p:cNvPr>
          <p:cNvSpPr txBox="1"/>
          <p:nvPr/>
        </p:nvSpPr>
        <p:spPr>
          <a:xfrm>
            <a:off x="4787961" y="4486254"/>
            <a:ext cx="2742424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7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관리형 </a:t>
            </a:r>
            <a:r>
              <a:rPr lang="en-US" altLang="ko-KR" sz="17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NoSQL</a:t>
            </a:r>
            <a:r>
              <a:rPr lang="ko-KR" altLang="en-US" sz="17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 </a:t>
            </a:r>
            <a:r>
              <a:rPr lang="en-US" altLang="ko-KR" sz="17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DB</a:t>
            </a:r>
            <a:endParaRPr sz="17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Trebuchet MS"/>
            </a:endParaRPr>
          </a:p>
        </p:txBody>
      </p:sp>
      <p:sp>
        <p:nvSpPr>
          <p:cNvPr id="55" name="object 3">
            <a:extLst>
              <a:ext uri="{FF2B5EF4-FFF2-40B4-BE49-F238E27FC236}">
                <a16:creationId xmlns:a16="http://schemas.microsoft.com/office/drawing/2014/main" id="{20EE4D13-F987-4B65-A567-7FE61850DCCE}"/>
              </a:ext>
            </a:extLst>
          </p:cNvPr>
          <p:cNvSpPr txBox="1"/>
          <p:nvPr/>
        </p:nvSpPr>
        <p:spPr>
          <a:xfrm>
            <a:off x="8142152" y="4486254"/>
            <a:ext cx="2742424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7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In-memory </a:t>
            </a:r>
            <a:r>
              <a:rPr lang="ko-KR" altLang="en-US" sz="1700" b="1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rPr>
              <a:t>캐싱</a:t>
            </a:r>
            <a:endParaRPr sz="17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045998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데이터베이스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156C3CB-9381-44B9-8329-BAC832A0A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88" y="1447913"/>
            <a:ext cx="5089897" cy="4753849"/>
          </a:xfrm>
          <a:prstGeom prst="rect">
            <a:avLst/>
          </a:prstGeom>
        </p:spPr>
      </p:pic>
      <p:sp>
        <p:nvSpPr>
          <p:cNvPr id="20" name="Rounded Rectangle 13">
            <a:extLst>
              <a:ext uri="{FF2B5EF4-FFF2-40B4-BE49-F238E27FC236}">
                <a16:creationId xmlns:a16="http://schemas.microsoft.com/office/drawing/2014/main" id="{6BD04552-0588-4439-87EB-965A1EBF0FD2}"/>
              </a:ext>
            </a:extLst>
          </p:cNvPr>
          <p:cNvSpPr/>
          <p:nvPr/>
        </p:nvSpPr>
        <p:spPr>
          <a:xfrm>
            <a:off x="4967230" y="2074407"/>
            <a:ext cx="7978337" cy="369357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DB 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인프라를 구성하지 않고 완전 관리형으로 운영 가능 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914400" lvl="1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모니터링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백업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알람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적용 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914400" lvl="1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하드웨어 </a:t>
            </a:r>
            <a:r>
              <a:rPr lang="ko-KR" altLang="en-US" sz="1600" b="1" dirty="0" err="1">
                <a:solidFill>
                  <a:schemeClr val="tx1"/>
                </a:solidFill>
                <a:ea typeface="Noto Sans CJK KR Bold" panose="020B0800000000000000"/>
              </a:rPr>
              <a:t>프로비저닝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데이터베이스 설정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패치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백업 운영 자동화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파라미터 그룹을 통해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 DB 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설정 값 관리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2577624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데이터베이스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RDS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F7A3BB-3083-4694-984E-BB5C3489BDCC}"/>
              </a:ext>
            </a:extLst>
          </p:cNvPr>
          <p:cNvGrpSpPr/>
          <p:nvPr/>
        </p:nvGrpSpPr>
        <p:grpSpPr>
          <a:xfrm>
            <a:off x="181323" y="2635807"/>
            <a:ext cx="2742424" cy="2493164"/>
            <a:chOff x="430400" y="1823025"/>
            <a:chExt cx="2742424" cy="2493164"/>
          </a:xfrm>
        </p:grpSpPr>
        <p:pic>
          <p:nvPicPr>
            <p:cNvPr id="11" name="Graphic 6">
              <a:extLst>
                <a:ext uri="{FF2B5EF4-FFF2-40B4-BE49-F238E27FC236}">
                  <a16:creationId xmlns:a16="http://schemas.microsoft.com/office/drawing/2014/main" id="{7C8AC179-6339-4C8C-B3E5-E52D4EE58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532" y="1823025"/>
              <a:ext cx="1600159" cy="1600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627F476B-9748-4220-B2F8-5606A18A9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044" y="3504545"/>
              <a:ext cx="22431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Relational Database Service (Amazon RDS)</a:t>
              </a:r>
            </a:p>
          </p:txBody>
        </p:sp>
        <p:sp>
          <p:nvSpPr>
            <p:cNvPr id="13" name="object 3">
              <a:extLst>
                <a:ext uri="{FF2B5EF4-FFF2-40B4-BE49-F238E27FC236}">
                  <a16:creationId xmlns:a16="http://schemas.microsoft.com/office/drawing/2014/main" id="{ED111DB8-16C0-4EBE-812B-46F88B1FA33B}"/>
                </a:ext>
              </a:extLst>
            </p:cNvPr>
            <p:cNvSpPr txBox="1"/>
            <p:nvPr/>
          </p:nvSpPr>
          <p:spPr>
            <a:xfrm>
              <a:off x="430400" y="4041755"/>
              <a:ext cx="2742424" cy="27443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1700" b="1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  <a:cs typeface="Trebuchet MS"/>
                </a:rPr>
                <a:t>관리형 관계형 </a:t>
              </a:r>
              <a:r>
                <a:rPr lang="en-US" altLang="ko-KR" sz="1700" b="1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  <a:cs typeface="Trebuchet MS"/>
                </a:rPr>
                <a:t>DB</a:t>
              </a:r>
              <a:endParaRPr sz="17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endParaRPr>
            </a:p>
          </p:txBody>
        </p:sp>
      </p:grpSp>
      <p:grpSp>
        <p:nvGrpSpPr>
          <p:cNvPr id="14" name="Group 1">
            <a:extLst>
              <a:ext uri="{FF2B5EF4-FFF2-40B4-BE49-F238E27FC236}">
                <a16:creationId xmlns:a16="http://schemas.microsoft.com/office/drawing/2014/main" id="{29FB50B0-8E8A-4AEB-9FE3-6D4059C23563}"/>
              </a:ext>
            </a:extLst>
          </p:cNvPr>
          <p:cNvGrpSpPr/>
          <p:nvPr/>
        </p:nvGrpSpPr>
        <p:grpSpPr>
          <a:xfrm>
            <a:off x="5463186" y="1828841"/>
            <a:ext cx="4243317" cy="1452532"/>
            <a:chOff x="6703913" y="2366392"/>
            <a:chExt cx="5213693" cy="1832008"/>
          </a:xfrm>
        </p:grpSpPr>
        <p:pic>
          <p:nvPicPr>
            <p:cNvPr id="15" name="Picture 20">
              <a:extLst>
                <a:ext uri="{FF2B5EF4-FFF2-40B4-BE49-F238E27FC236}">
                  <a16:creationId xmlns:a16="http://schemas.microsoft.com/office/drawing/2014/main" id="{36B30B75-1046-42C2-8E78-55336876C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76437" y="2366392"/>
              <a:ext cx="1655064" cy="827811"/>
            </a:xfrm>
            <a:prstGeom prst="rect">
              <a:avLst/>
            </a:prstGeom>
            <a:noFill/>
            <a:ln w="9525" algn="ctr">
              <a:solidFill>
                <a:srgbClr val="A2A5A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Picture 21">
              <a:extLst>
                <a:ext uri="{FF2B5EF4-FFF2-40B4-BE49-F238E27FC236}">
                  <a16:creationId xmlns:a16="http://schemas.microsoft.com/office/drawing/2014/main" id="{6CB96B18-74AB-4D2B-A167-0B45B1EB1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3913" y="2366392"/>
              <a:ext cx="1655064" cy="814459"/>
            </a:xfrm>
            <a:prstGeom prst="rect">
              <a:avLst/>
            </a:prstGeom>
            <a:noFill/>
            <a:ln w="9525" algn="ctr">
              <a:solidFill>
                <a:srgbClr val="A2A5A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2">
              <a:extLst>
                <a:ext uri="{FF2B5EF4-FFF2-40B4-BE49-F238E27FC236}">
                  <a16:creationId xmlns:a16="http://schemas.microsoft.com/office/drawing/2014/main" id="{046432CB-3065-49C9-8CE4-BC79639C9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48962" y="2366392"/>
              <a:ext cx="1655064" cy="827811"/>
            </a:xfrm>
            <a:prstGeom prst="rect">
              <a:avLst/>
            </a:prstGeom>
            <a:noFill/>
            <a:ln w="9525" algn="ctr">
              <a:solidFill>
                <a:srgbClr val="A2A5A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3">
              <a:extLst>
                <a:ext uri="{FF2B5EF4-FFF2-40B4-BE49-F238E27FC236}">
                  <a16:creationId xmlns:a16="http://schemas.microsoft.com/office/drawing/2014/main" id="{9E553BCE-AE0B-4952-A526-01FA23C13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3913" y="3377319"/>
              <a:ext cx="1655064" cy="821081"/>
            </a:xfrm>
            <a:prstGeom prst="rect">
              <a:avLst/>
            </a:prstGeom>
            <a:noFill/>
            <a:ln w="9525" algn="ctr">
              <a:solidFill>
                <a:srgbClr val="A2A5A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Picture 24">
              <a:extLst>
                <a:ext uri="{FF2B5EF4-FFF2-40B4-BE49-F238E27FC236}">
                  <a16:creationId xmlns:a16="http://schemas.microsoft.com/office/drawing/2014/main" id="{4A10EA9E-BE89-4CC8-9F4A-AD3F82271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83227" y="3370589"/>
              <a:ext cx="1655064" cy="827811"/>
            </a:xfrm>
            <a:prstGeom prst="rect">
              <a:avLst/>
            </a:prstGeom>
            <a:noFill/>
            <a:ln w="9525" algn="ctr">
              <a:solidFill>
                <a:srgbClr val="A2A5A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Picture 25">
              <a:extLst>
                <a:ext uri="{FF2B5EF4-FFF2-40B4-BE49-F238E27FC236}">
                  <a16:creationId xmlns:a16="http://schemas.microsoft.com/office/drawing/2014/main" id="{64980292-BBF2-40CC-8D4C-BF9788FCD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62542" y="3377319"/>
              <a:ext cx="1655064" cy="821081"/>
            </a:xfrm>
            <a:prstGeom prst="rect">
              <a:avLst/>
            </a:prstGeom>
            <a:noFill/>
            <a:ln w="9525" algn="ctr">
              <a:solidFill>
                <a:srgbClr val="A2A5A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6" name="Rectangle 31">
            <a:extLst>
              <a:ext uri="{FF2B5EF4-FFF2-40B4-BE49-F238E27FC236}">
                <a16:creationId xmlns:a16="http://schemas.microsoft.com/office/drawing/2014/main" id="{AE9FF45F-A440-4330-A27B-B16106F554E0}"/>
              </a:ext>
            </a:extLst>
          </p:cNvPr>
          <p:cNvSpPr/>
          <p:nvPr/>
        </p:nvSpPr>
        <p:spPr>
          <a:xfrm>
            <a:off x="3350437" y="4074131"/>
            <a:ext cx="2857818" cy="1836315"/>
          </a:xfrm>
          <a:prstGeom prst="rect">
            <a:avLst/>
          </a:prstGeom>
          <a:noFill/>
          <a:ln w="12700" cap="flat" cmpd="sng" algn="ctr">
            <a:solidFill>
              <a:srgbClr val="00A0C8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A0C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Region</a:t>
            </a:r>
          </a:p>
        </p:txBody>
      </p:sp>
      <p:pic>
        <p:nvPicPr>
          <p:cNvPr id="27" name="Graphic 69">
            <a:extLst>
              <a:ext uri="{FF2B5EF4-FFF2-40B4-BE49-F238E27FC236}">
                <a16:creationId xmlns:a16="http://schemas.microsoft.com/office/drawing/2014/main" id="{8DCB1D52-830F-4BB0-BF74-9939008865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50436" y="4080028"/>
            <a:ext cx="405727" cy="405727"/>
          </a:xfrm>
          <a:prstGeom prst="rect">
            <a:avLst/>
          </a:prstGeom>
        </p:spPr>
      </p:pic>
      <p:sp>
        <p:nvSpPr>
          <p:cNvPr id="28" name="Rectangle 36">
            <a:extLst>
              <a:ext uri="{FF2B5EF4-FFF2-40B4-BE49-F238E27FC236}">
                <a16:creationId xmlns:a16="http://schemas.microsoft.com/office/drawing/2014/main" id="{0CD48E50-2D57-4DA6-A95B-2D50A8CAA1F5}"/>
              </a:ext>
            </a:extLst>
          </p:cNvPr>
          <p:cNvSpPr/>
          <p:nvPr/>
        </p:nvSpPr>
        <p:spPr>
          <a:xfrm>
            <a:off x="3703959" y="4576947"/>
            <a:ext cx="941518" cy="1143000"/>
          </a:xfrm>
          <a:prstGeom prst="rect">
            <a:avLst/>
          </a:prstGeom>
          <a:noFill/>
          <a:ln w="12700" cap="flat" cmpd="sng" algn="ctr">
            <a:solidFill>
              <a:srgbClr val="00A0C8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A0C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AZ #1</a:t>
            </a:r>
          </a:p>
        </p:txBody>
      </p:sp>
      <p:sp>
        <p:nvSpPr>
          <p:cNvPr id="32" name="Rectangle 37">
            <a:extLst>
              <a:ext uri="{FF2B5EF4-FFF2-40B4-BE49-F238E27FC236}">
                <a16:creationId xmlns:a16="http://schemas.microsoft.com/office/drawing/2014/main" id="{20B2F823-105F-4DDE-A0A4-02E8144FD7A7}"/>
              </a:ext>
            </a:extLst>
          </p:cNvPr>
          <p:cNvSpPr/>
          <p:nvPr/>
        </p:nvSpPr>
        <p:spPr>
          <a:xfrm>
            <a:off x="5086306" y="4576947"/>
            <a:ext cx="941518" cy="1143000"/>
          </a:xfrm>
          <a:prstGeom prst="rect">
            <a:avLst/>
          </a:prstGeom>
          <a:noFill/>
          <a:ln w="12700" cap="flat" cmpd="sng" algn="ctr">
            <a:solidFill>
              <a:srgbClr val="00A0C8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A0C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AZ #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A0C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２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A0C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3" name="Graphic 14">
            <a:extLst>
              <a:ext uri="{FF2B5EF4-FFF2-40B4-BE49-F238E27FC236}">
                <a16:creationId xmlns:a16="http://schemas.microsoft.com/office/drawing/2014/main" id="{AEB79443-4E9C-4DEF-BFE3-B5622C2C14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26277" y="4954033"/>
            <a:ext cx="646545" cy="646545"/>
          </a:xfrm>
          <a:prstGeom prst="rect">
            <a:avLst/>
          </a:prstGeom>
        </p:spPr>
      </p:pic>
      <p:cxnSp>
        <p:nvCxnSpPr>
          <p:cNvPr id="34" name="Straight Connector 41">
            <a:extLst>
              <a:ext uri="{FF2B5EF4-FFF2-40B4-BE49-F238E27FC236}">
                <a16:creationId xmlns:a16="http://schemas.microsoft.com/office/drawing/2014/main" id="{582AE30B-53F7-4C95-87D9-9819DFFD3B92}"/>
              </a:ext>
            </a:extLst>
          </p:cNvPr>
          <p:cNvCxnSpPr/>
          <p:nvPr/>
        </p:nvCxnSpPr>
        <p:spPr>
          <a:xfrm>
            <a:off x="3350436" y="3514784"/>
            <a:ext cx="8549958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28190437-5DC6-491E-86AC-869E65AE9FEC}"/>
              </a:ext>
            </a:extLst>
          </p:cNvPr>
          <p:cNvSpPr txBox="1">
            <a:spLocks/>
          </p:cNvSpPr>
          <p:nvPr/>
        </p:nvSpPr>
        <p:spPr>
          <a:xfrm>
            <a:off x="5880588" y="1335440"/>
            <a:ext cx="3397459" cy="3976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2000" b="1" dirty="0"/>
              <a:t>다양한 엔진 제공</a:t>
            </a:r>
            <a:endParaRPr lang="en-US" sz="2000" b="1" dirty="0"/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D411CE41-3FE4-4AC0-A9AA-8E2C17B47594}"/>
              </a:ext>
            </a:extLst>
          </p:cNvPr>
          <p:cNvSpPr txBox="1">
            <a:spLocks/>
          </p:cNvSpPr>
          <p:nvPr/>
        </p:nvSpPr>
        <p:spPr>
          <a:xfrm>
            <a:off x="3948479" y="3629438"/>
            <a:ext cx="1743434" cy="4941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000" b="1" dirty="0"/>
              <a:t>Multi-AZ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3D096592-89AB-4F76-88AB-1082E637ADE3}"/>
              </a:ext>
            </a:extLst>
          </p:cNvPr>
          <p:cNvSpPr txBox="1">
            <a:spLocks/>
          </p:cNvSpPr>
          <p:nvPr/>
        </p:nvSpPr>
        <p:spPr>
          <a:xfrm>
            <a:off x="6305612" y="3635316"/>
            <a:ext cx="2552562" cy="4941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000" b="1" dirty="0"/>
              <a:t>Read Replica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57D6355A-07C9-4A88-9C2E-DA5D2FFD914A}"/>
              </a:ext>
            </a:extLst>
          </p:cNvPr>
          <p:cNvSpPr txBox="1">
            <a:spLocks/>
          </p:cNvSpPr>
          <p:nvPr/>
        </p:nvSpPr>
        <p:spPr>
          <a:xfrm>
            <a:off x="9319952" y="3631439"/>
            <a:ext cx="2109555" cy="4941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2000" b="1"/>
              <a:t>인스턴스 확장</a:t>
            </a:r>
            <a:endParaRPr lang="en-US" sz="2000" b="1" dirty="0"/>
          </a:p>
        </p:txBody>
      </p:sp>
      <p:grpSp>
        <p:nvGrpSpPr>
          <p:cNvPr id="39" name="Group 47">
            <a:extLst>
              <a:ext uri="{FF2B5EF4-FFF2-40B4-BE49-F238E27FC236}">
                <a16:creationId xmlns:a16="http://schemas.microsoft.com/office/drawing/2014/main" id="{1D4C750B-4F82-4932-BF41-FC71C7E0C3DE}"/>
              </a:ext>
            </a:extLst>
          </p:cNvPr>
          <p:cNvGrpSpPr/>
          <p:nvPr/>
        </p:nvGrpSpPr>
        <p:grpSpPr>
          <a:xfrm>
            <a:off x="3851445" y="4944346"/>
            <a:ext cx="646545" cy="717573"/>
            <a:chOff x="6009950" y="6536745"/>
            <a:chExt cx="646545" cy="717573"/>
          </a:xfrm>
        </p:grpSpPr>
        <p:pic>
          <p:nvPicPr>
            <p:cNvPr id="40" name="Graphic 14">
              <a:extLst>
                <a:ext uri="{FF2B5EF4-FFF2-40B4-BE49-F238E27FC236}">
                  <a16:creationId xmlns:a16="http://schemas.microsoft.com/office/drawing/2014/main" id="{9B0323D9-62D6-4010-8EEE-80251A25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009950" y="6536745"/>
              <a:ext cx="646545" cy="64654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7F8D393-503C-4EE1-AD31-37EEE916345E}"/>
                </a:ext>
              </a:extLst>
            </p:cNvPr>
            <p:cNvSpPr txBox="1"/>
            <p:nvPr/>
          </p:nvSpPr>
          <p:spPr>
            <a:xfrm>
              <a:off x="6076643" y="6546432"/>
              <a:ext cx="5142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FF99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E305554-7EDD-4262-B5D1-29BB961BE540}"/>
              </a:ext>
            </a:extLst>
          </p:cNvPr>
          <p:cNvSpPr txBox="1"/>
          <p:nvPr/>
        </p:nvSpPr>
        <p:spPr>
          <a:xfrm>
            <a:off x="5057447" y="4954033"/>
            <a:ext cx="999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</a:t>
            </a:r>
          </a:p>
        </p:txBody>
      </p:sp>
      <p:cxnSp>
        <p:nvCxnSpPr>
          <p:cNvPr id="43" name="Straight Arrow Connector 7">
            <a:extLst>
              <a:ext uri="{FF2B5EF4-FFF2-40B4-BE49-F238E27FC236}">
                <a16:creationId xmlns:a16="http://schemas.microsoft.com/office/drawing/2014/main" id="{C44943A2-AB40-4578-8A59-C16A78647F30}"/>
              </a:ext>
            </a:extLst>
          </p:cNvPr>
          <p:cNvCxnSpPr/>
          <p:nvPr/>
        </p:nvCxnSpPr>
        <p:spPr>
          <a:xfrm>
            <a:off x="4528316" y="5296081"/>
            <a:ext cx="662399" cy="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8">
            <a:extLst>
              <a:ext uri="{FF2B5EF4-FFF2-40B4-BE49-F238E27FC236}">
                <a16:creationId xmlns:a16="http://schemas.microsoft.com/office/drawing/2014/main" id="{D13D1566-9109-4879-AC3A-55DC83BBF33A}"/>
              </a:ext>
            </a:extLst>
          </p:cNvPr>
          <p:cNvGrpSpPr/>
          <p:nvPr/>
        </p:nvGrpSpPr>
        <p:grpSpPr>
          <a:xfrm>
            <a:off x="6649084" y="4655421"/>
            <a:ext cx="646545" cy="717573"/>
            <a:chOff x="6009950" y="6536745"/>
            <a:chExt cx="646545" cy="717573"/>
          </a:xfrm>
        </p:grpSpPr>
        <p:pic>
          <p:nvPicPr>
            <p:cNvPr id="45" name="Graphic 14">
              <a:extLst>
                <a:ext uri="{FF2B5EF4-FFF2-40B4-BE49-F238E27FC236}">
                  <a16:creationId xmlns:a16="http://schemas.microsoft.com/office/drawing/2014/main" id="{327D51B0-DF73-46B7-BDB2-DDE227C4E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009950" y="6536745"/>
              <a:ext cx="646545" cy="64654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4D9F61-ADFC-4A6A-87B6-B9B5626C781A}"/>
                </a:ext>
              </a:extLst>
            </p:cNvPr>
            <p:cNvSpPr txBox="1"/>
            <p:nvPr/>
          </p:nvSpPr>
          <p:spPr>
            <a:xfrm>
              <a:off x="6076643" y="6546432"/>
              <a:ext cx="5142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FF99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</a:t>
              </a:r>
            </a:p>
          </p:txBody>
        </p:sp>
      </p:grpSp>
      <p:grpSp>
        <p:nvGrpSpPr>
          <p:cNvPr id="47" name="Group 51">
            <a:extLst>
              <a:ext uri="{FF2B5EF4-FFF2-40B4-BE49-F238E27FC236}">
                <a16:creationId xmlns:a16="http://schemas.microsoft.com/office/drawing/2014/main" id="{9D4E1C00-2A04-413F-B749-6524CC23EF0B}"/>
              </a:ext>
            </a:extLst>
          </p:cNvPr>
          <p:cNvGrpSpPr/>
          <p:nvPr/>
        </p:nvGrpSpPr>
        <p:grpSpPr>
          <a:xfrm>
            <a:off x="7893419" y="5163446"/>
            <a:ext cx="646545" cy="717573"/>
            <a:chOff x="6009950" y="6536745"/>
            <a:chExt cx="646545" cy="717573"/>
          </a:xfrm>
        </p:grpSpPr>
        <p:pic>
          <p:nvPicPr>
            <p:cNvPr id="48" name="Graphic 14">
              <a:extLst>
                <a:ext uri="{FF2B5EF4-FFF2-40B4-BE49-F238E27FC236}">
                  <a16:creationId xmlns:a16="http://schemas.microsoft.com/office/drawing/2014/main" id="{54AFCAA7-712B-4C94-B3FF-B3699BF67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009950" y="6536745"/>
              <a:ext cx="646545" cy="6465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75220D9-74F1-419C-98BD-2C82988B897F}"/>
                </a:ext>
              </a:extLst>
            </p:cNvPr>
            <p:cNvSpPr txBox="1"/>
            <p:nvPr/>
          </p:nvSpPr>
          <p:spPr>
            <a:xfrm>
              <a:off x="6076643" y="6546432"/>
              <a:ext cx="5142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FF99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R</a:t>
              </a:r>
            </a:p>
          </p:txBody>
        </p:sp>
      </p:grpSp>
      <p:grpSp>
        <p:nvGrpSpPr>
          <p:cNvPr id="50" name="Group 54">
            <a:extLst>
              <a:ext uri="{FF2B5EF4-FFF2-40B4-BE49-F238E27FC236}">
                <a16:creationId xmlns:a16="http://schemas.microsoft.com/office/drawing/2014/main" id="{3096F54B-41C3-425A-96BC-4B55FAEDEFD1}"/>
              </a:ext>
            </a:extLst>
          </p:cNvPr>
          <p:cNvGrpSpPr/>
          <p:nvPr/>
        </p:nvGrpSpPr>
        <p:grpSpPr>
          <a:xfrm>
            <a:off x="7893419" y="4279368"/>
            <a:ext cx="646545" cy="717573"/>
            <a:chOff x="6009950" y="6536745"/>
            <a:chExt cx="646545" cy="717573"/>
          </a:xfrm>
        </p:grpSpPr>
        <p:pic>
          <p:nvPicPr>
            <p:cNvPr id="51" name="Graphic 14">
              <a:extLst>
                <a:ext uri="{FF2B5EF4-FFF2-40B4-BE49-F238E27FC236}">
                  <a16:creationId xmlns:a16="http://schemas.microsoft.com/office/drawing/2014/main" id="{73F0187A-48BD-4596-BB70-2CC582C4E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009950" y="6536745"/>
              <a:ext cx="646545" cy="646545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4AD389-5D96-4C9C-9814-22A876791F03}"/>
                </a:ext>
              </a:extLst>
            </p:cNvPr>
            <p:cNvSpPr txBox="1"/>
            <p:nvPr/>
          </p:nvSpPr>
          <p:spPr>
            <a:xfrm>
              <a:off x="6076643" y="6546432"/>
              <a:ext cx="5142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FF99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R</a:t>
              </a:r>
            </a:p>
          </p:txBody>
        </p:sp>
      </p:grpSp>
      <p:cxnSp>
        <p:nvCxnSpPr>
          <p:cNvPr id="53" name="Straight Arrow Connector 57">
            <a:extLst>
              <a:ext uri="{FF2B5EF4-FFF2-40B4-BE49-F238E27FC236}">
                <a16:creationId xmlns:a16="http://schemas.microsoft.com/office/drawing/2014/main" id="{169B4693-587D-4EA1-BA53-C652105511CE}"/>
              </a:ext>
            </a:extLst>
          </p:cNvPr>
          <p:cNvCxnSpPr>
            <a:stCxn id="46" idx="3"/>
            <a:endCxn id="52" idx="1"/>
          </p:cNvCxnSpPr>
          <p:nvPr/>
        </p:nvCxnSpPr>
        <p:spPr>
          <a:xfrm flipV="1">
            <a:off x="7230037" y="4642998"/>
            <a:ext cx="730075" cy="376053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62">
            <a:extLst>
              <a:ext uri="{FF2B5EF4-FFF2-40B4-BE49-F238E27FC236}">
                <a16:creationId xmlns:a16="http://schemas.microsoft.com/office/drawing/2014/main" id="{0FB31811-FF38-49DD-8F9D-7B56D62AAE70}"/>
              </a:ext>
            </a:extLst>
          </p:cNvPr>
          <p:cNvCxnSpPr>
            <a:stCxn id="46" idx="3"/>
            <a:endCxn id="49" idx="1"/>
          </p:cNvCxnSpPr>
          <p:nvPr/>
        </p:nvCxnSpPr>
        <p:spPr>
          <a:xfrm>
            <a:off x="7230037" y="5019051"/>
            <a:ext cx="730075" cy="508025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5">
            <a:extLst>
              <a:ext uri="{FF2B5EF4-FFF2-40B4-BE49-F238E27FC236}">
                <a16:creationId xmlns:a16="http://schemas.microsoft.com/office/drawing/2014/main" id="{34E09D33-99E2-4D9A-860C-34CC25BB911B}"/>
              </a:ext>
            </a:extLst>
          </p:cNvPr>
          <p:cNvGrpSpPr/>
          <p:nvPr/>
        </p:nvGrpSpPr>
        <p:grpSpPr>
          <a:xfrm>
            <a:off x="9585199" y="4808224"/>
            <a:ext cx="401454" cy="467680"/>
            <a:chOff x="6009950" y="6536745"/>
            <a:chExt cx="646545" cy="753203"/>
          </a:xfrm>
        </p:grpSpPr>
        <p:pic>
          <p:nvPicPr>
            <p:cNvPr id="56" name="Graphic 14">
              <a:extLst>
                <a:ext uri="{FF2B5EF4-FFF2-40B4-BE49-F238E27FC236}">
                  <a16:creationId xmlns:a16="http://schemas.microsoft.com/office/drawing/2014/main" id="{D798B92F-C377-4441-AE16-B969BCE60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009950" y="6536745"/>
              <a:ext cx="646545" cy="646545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2210AED-B2AB-4F3D-A080-D235B1284D26}"/>
                </a:ext>
              </a:extLst>
            </p:cNvPr>
            <p:cNvSpPr txBox="1"/>
            <p:nvPr/>
          </p:nvSpPr>
          <p:spPr>
            <a:xfrm>
              <a:off x="6076643" y="6546432"/>
              <a:ext cx="514259" cy="743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99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</a:t>
              </a:r>
            </a:p>
          </p:txBody>
        </p:sp>
      </p:grpSp>
      <p:grpSp>
        <p:nvGrpSpPr>
          <p:cNvPr id="58" name="Group 68">
            <a:extLst>
              <a:ext uri="{FF2B5EF4-FFF2-40B4-BE49-F238E27FC236}">
                <a16:creationId xmlns:a16="http://schemas.microsoft.com/office/drawing/2014/main" id="{471AB94A-BE6B-4FE3-83B9-8B62D091FD11}"/>
              </a:ext>
            </a:extLst>
          </p:cNvPr>
          <p:cNvGrpSpPr/>
          <p:nvPr/>
        </p:nvGrpSpPr>
        <p:grpSpPr>
          <a:xfrm>
            <a:off x="10676206" y="4672212"/>
            <a:ext cx="646545" cy="717573"/>
            <a:chOff x="6009950" y="6536745"/>
            <a:chExt cx="646545" cy="717573"/>
          </a:xfrm>
        </p:grpSpPr>
        <p:pic>
          <p:nvPicPr>
            <p:cNvPr id="59" name="Graphic 14">
              <a:extLst>
                <a:ext uri="{FF2B5EF4-FFF2-40B4-BE49-F238E27FC236}">
                  <a16:creationId xmlns:a16="http://schemas.microsoft.com/office/drawing/2014/main" id="{3BE6FC44-299C-4E97-8281-41027ADD3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009950" y="6536745"/>
              <a:ext cx="646545" cy="64654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21675B6-4829-47BC-94AA-398692DB689F}"/>
                </a:ext>
              </a:extLst>
            </p:cNvPr>
            <p:cNvSpPr txBox="1"/>
            <p:nvPr/>
          </p:nvSpPr>
          <p:spPr>
            <a:xfrm>
              <a:off x="6076643" y="6546432"/>
              <a:ext cx="5142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FF99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</a:t>
              </a:r>
            </a:p>
          </p:txBody>
        </p:sp>
      </p:grpSp>
      <p:sp>
        <p:nvSpPr>
          <p:cNvPr id="61" name="Right Arrow 72">
            <a:extLst>
              <a:ext uri="{FF2B5EF4-FFF2-40B4-BE49-F238E27FC236}">
                <a16:creationId xmlns:a16="http://schemas.microsoft.com/office/drawing/2014/main" id="{3AA7CAFC-1FAA-4AE5-A5A0-88ECE9E59031}"/>
              </a:ext>
            </a:extLst>
          </p:cNvPr>
          <p:cNvSpPr/>
          <p:nvPr/>
        </p:nvSpPr>
        <p:spPr>
          <a:xfrm>
            <a:off x="10074897" y="4861997"/>
            <a:ext cx="538985" cy="26697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ounded Rectangle 13">
            <a:extLst>
              <a:ext uri="{FF2B5EF4-FFF2-40B4-BE49-F238E27FC236}">
                <a16:creationId xmlns:a16="http://schemas.microsoft.com/office/drawing/2014/main" id="{0EEFB3C4-DB60-4C84-8C15-1FBE0704DFC2}"/>
              </a:ext>
            </a:extLst>
          </p:cNvPr>
          <p:cNvSpPr/>
          <p:nvPr/>
        </p:nvSpPr>
        <p:spPr>
          <a:xfrm>
            <a:off x="5835029" y="6072462"/>
            <a:ext cx="5048904" cy="707886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buClr>
                <a:srgbClr val="FF9900"/>
              </a:buClr>
            </a:pPr>
            <a:r>
              <a:rPr lang="en-US" altLang="ko-KR" sz="1200" b="1" dirty="0">
                <a:solidFill>
                  <a:schemeClr val="tx1"/>
                </a:solidFill>
                <a:ea typeface="Noto Sans CJK KR Bold" panose="020B0800000000000000"/>
              </a:rPr>
              <a:t>SQL Server : 16TB (up</a:t>
            </a:r>
            <a:r>
              <a:rPr lang="ko-KR" altLang="en-US" sz="1200" b="1" dirty="0">
                <a:solidFill>
                  <a:schemeClr val="tx1"/>
                </a:solidFill>
                <a:ea typeface="Noto Sans CJK KR Bold" panose="020B0800000000000000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ea typeface="Noto Sans CJK KR Bold" panose="020B0800000000000000"/>
              </a:rPr>
              <a:t>to)</a:t>
            </a:r>
          </a:p>
          <a:p>
            <a:pPr>
              <a:lnSpc>
                <a:spcPct val="150000"/>
              </a:lnSpc>
              <a:buClr>
                <a:srgbClr val="FF9900"/>
              </a:buClr>
            </a:pPr>
            <a:r>
              <a:rPr lang="en-US" altLang="ko-KR" sz="1200" b="1" dirty="0">
                <a:solidFill>
                  <a:schemeClr val="tx1"/>
                </a:solidFill>
                <a:ea typeface="Noto Sans CJK KR Bold" panose="020B0800000000000000"/>
              </a:rPr>
              <a:t>MySQL, Oracle, MariaDB, PostgreSQL : 64TB</a:t>
            </a:r>
            <a:r>
              <a:rPr lang="ko-KR" altLang="en-US" sz="1200" b="1" dirty="0">
                <a:solidFill>
                  <a:schemeClr val="tx1"/>
                </a:solidFill>
                <a:ea typeface="Noto Sans CJK KR Bold" panose="020B0800000000000000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ea typeface="Noto Sans CJK KR Bold" panose="020B0800000000000000"/>
              </a:rPr>
              <a:t>(up</a:t>
            </a:r>
            <a:r>
              <a:rPr lang="ko-KR" altLang="en-US" sz="1200" b="1" dirty="0">
                <a:solidFill>
                  <a:schemeClr val="tx1"/>
                </a:solidFill>
                <a:ea typeface="Noto Sans CJK KR Bold" panose="020B0800000000000000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ea typeface="Noto Sans CJK KR Bold" panose="020B0800000000000000"/>
              </a:rPr>
              <a:t>to)</a:t>
            </a:r>
          </a:p>
          <a:p>
            <a:pPr>
              <a:lnSpc>
                <a:spcPct val="150000"/>
              </a:lnSpc>
              <a:buClr>
                <a:srgbClr val="FF9900"/>
              </a:buClr>
            </a:pPr>
            <a:r>
              <a:rPr lang="en-US" altLang="ko-KR" sz="1200" b="1" dirty="0">
                <a:solidFill>
                  <a:schemeClr val="tx1"/>
                </a:solidFill>
                <a:ea typeface="Noto Sans CJK KR Bold" panose="020B0800000000000000"/>
              </a:rPr>
              <a:t>Aurora : 128TB</a:t>
            </a:r>
            <a:r>
              <a:rPr lang="ko-KR" altLang="en-US" sz="1200" b="1" dirty="0">
                <a:solidFill>
                  <a:schemeClr val="tx1"/>
                </a:solidFill>
                <a:ea typeface="Noto Sans CJK KR Bold" panose="020B0800000000000000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ea typeface="Noto Sans CJK KR Bold" panose="020B0800000000000000"/>
              </a:rPr>
              <a:t>(up</a:t>
            </a:r>
            <a:r>
              <a:rPr lang="ko-KR" altLang="en-US" sz="1200" b="1" dirty="0">
                <a:solidFill>
                  <a:schemeClr val="tx1"/>
                </a:solidFill>
                <a:ea typeface="Noto Sans CJK KR Bold" panose="020B0800000000000000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ea typeface="Noto Sans CJK KR Bold" panose="020B0800000000000000"/>
              </a:rPr>
              <a:t>to)</a:t>
            </a:r>
          </a:p>
        </p:txBody>
      </p:sp>
    </p:spTree>
    <p:extLst>
      <p:ext uri="{BB962C8B-B14F-4D97-AF65-F5344CB8AC3E}">
        <p14:creationId xmlns:p14="http://schemas.microsoft.com/office/powerpoint/2010/main" val="1493394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데이터베이스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RDS : Amazon Aurora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65" name="Rounded Rectangle 13">
            <a:extLst>
              <a:ext uri="{FF2B5EF4-FFF2-40B4-BE49-F238E27FC236}">
                <a16:creationId xmlns:a16="http://schemas.microsoft.com/office/drawing/2014/main" id="{8173686B-ACD4-4A93-9EDE-E972F395E923}"/>
              </a:ext>
            </a:extLst>
          </p:cNvPr>
          <p:cNvSpPr/>
          <p:nvPr/>
        </p:nvSpPr>
        <p:spPr>
          <a:xfrm>
            <a:off x="4213663" y="2106504"/>
            <a:ext cx="7978337" cy="369357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클라우드에 최적화된 데이터베이스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뛰어난 성능 및 확장성 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표준 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MySQL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보다 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5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배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,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 표준 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PostgreSQL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보다 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3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배 많은 처리량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자동화된 연속 백업이 항상 활성화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3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개의 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AZ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에 걸쳐 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6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개의 데이터 복사본 </a:t>
            </a: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마이그레이션 지원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0016AE-56BB-4EDB-AC1E-70B4E7ADC5D5}"/>
              </a:ext>
            </a:extLst>
          </p:cNvPr>
          <p:cNvGrpSpPr/>
          <p:nvPr/>
        </p:nvGrpSpPr>
        <p:grpSpPr>
          <a:xfrm>
            <a:off x="680044" y="2666582"/>
            <a:ext cx="2742424" cy="2151591"/>
            <a:chOff x="506435" y="2892575"/>
            <a:chExt cx="2742424" cy="2151591"/>
          </a:xfrm>
        </p:grpSpPr>
        <p:pic>
          <p:nvPicPr>
            <p:cNvPr id="63" name="Graphic 7">
              <a:extLst>
                <a:ext uri="{FF2B5EF4-FFF2-40B4-BE49-F238E27FC236}">
                  <a16:creationId xmlns:a16="http://schemas.microsoft.com/office/drawing/2014/main" id="{6442449A-F063-4450-8682-FE9478AC5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569" y="2892575"/>
              <a:ext cx="1600158" cy="1600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TextBox 9">
              <a:extLst>
                <a:ext uri="{FF2B5EF4-FFF2-40B4-BE49-F238E27FC236}">
                  <a16:creationId xmlns:a16="http://schemas.microsoft.com/office/drawing/2014/main" id="{70209891-A2FB-40E3-AF2E-C287A1CB20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079" y="4492733"/>
              <a:ext cx="22431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Aurora</a:t>
              </a:r>
            </a:p>
          </p:txBody>
        </p:sp>
        <p:sp>
          <p:nvSpPr>
            <p:cNvPr id="66" name="object 3">
              <a:extLst>
                <a:ext uri="{FF2B5EF4-FFF2-40B4-BE49-F238E27FC236}">
                  <a16:creationId xmlns:a16="http://schemas.microsoft.com/office/drawing/2014/main" id="{203821D0-2B5D-40CE-8A8F-715D0274619F}"/>
                </a:ext>
              </a:extLst>
            </p:cNvPr>
            <p:cNvSpPr txBox="1"/>
            <p:nvPr/>
          </p:nvSpPr>
          <p:spPr>
            <a:xfrm>
              <a:off x="506435" y="4769732"/>
              <a:ext cx="2742424" cy="27443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1700" b="1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  <a:cs typeface="Trebuchet MS"/>
                </a:rPr>
                <a:t>관리형 관계형 </a:t>
              </a:r>
              <a:r>
                <a:rPr lang="en-US" altLang="ko-KR" sz="1700" b="1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  <a:cs typeface="Trebuchet MS"/>
                </a:rPr>
                <a:t>DB</a:t>
              </a:r>
              <a:endParaRPr sz="17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24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데이터베이스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RDS : Amazon DynamoDB</a:t>
              </a:r>
            </a:p>
            <a:p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65" name="Rounded Rectangle 13">
            <a:extLst>
              <a:ext uri="{FF2B5EF4-FFF2-40B4-BE49-F238E27FC236}">
                <a16:creationId xmlns:a16="http://schemas.microsoft.com/office/drawing/2014/main" id="{8173686B-ACD4-4A93-9EDE-E972F395E923}"/>
              </a:ext>
            </a:extLst>
          </p:cNvPr>
          <p:cNvSpPr/>
          <p:nvPr/>
        </p:nvSpPr>
        <p:spPr>
          <a:xfrm>
            <a:off x="4213663" y="2106504"/>
            <a:ext cx="7978337" cy="3693571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어떤 규모에도 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10ms 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미만의 성능을 제공 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하루 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10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조개 이상 요청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초당 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2000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만개 이상 피크 요청 처리 가능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사실상 무제한 처리량 및 스토리지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서버관리 불필요 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(Serverless) </a:t>
            </a: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6FE291-875B-4564-AE44-96ACB5A72B0E}"/>
              </a:ext>
            </a:extLst>
          </p:cNvPr>
          <p:cNvGrpSpPr/>
          <p:nvPr/>
        </p:nvGrpSpPr>
        <p:grpSpPr>
          <a:xfrm>
            <a:off x="680044" y="2659943"/>
            <a:ext cx="2742424" cy="2151591"/>
            <a:chOff x="416934" y="2793108"/>
            <a:chExt cx="2742424" cy="2151591"/>
          </a:xfrm>
        </p:grpSpPr>
        <p:pic>
          <p:nvPicPr>
            <p:cNvPr id="11" name="Graphic 23">
              <a:extLst>
                <a:ext uri="{FF2B5EF4-FFF2-40B4-BE49-F238E27FC236}">
                  <a16:creationId xmlns:a16="http://schemas.microsoft.com/office/drawing/2014/main" id="{C269F527-1244-4534-A022-84685CB74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564" y="2793108"/>
              <a:ext cx="1600158" cy="1600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C093C27-7868-407B-B0B0-46AE0C083D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321" y="4393266"/>
              <a:ext cx="2279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DynamoDB</a:t>
              </a:r>
            </a:p>
          </p:txBody>
        </p:sp>
        <p:sp>
          <p:nvSpPr>
            <p:cNvPr id="13" name="object 3">
              <a:extLst>
                <a:ext uri="{FF2B5EF4-FFF2-40B4-BE49-F238E27FC236}">
                  <a16:creationId xmlns:a16="http://schemas.microsoft.com/office/drawing/2014/main" id="{F2FEFC97-CFFD-415D-A3E6-9B6FE6E6D781}"/>
                </a:ext>
              </a:extLst>
            </p:cNvPr>
            <p:cNvSpPr txBox="1"/>
            <p:nvPr/>
          </p:nvSpPr>
          <p:spPr>
            <a:xfrm>
              <a:off x="416934" y="4670265"/>
              <a:ext cx="2742424" cy="27443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1700" b="1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  <a:cs typeface="Trebuchet MS"/>
                </a:rPr>
                <a:t>관리형 </a:t>
              </a:r>
              <a:r>
                <a:rPr lang="en-US" altLang="ko-KR" sz="1700" b="1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  <a:cs typeface="Trebuchet MS"/>
                </a:rPr>
                <a:t>NoSQL</a:t>
              </a:r>
              <a:r>
                <a:rPr lang="ko-KR" altLang="en-US" sz="1700" b="1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  <a:cs typeface="Trebuchet MS"/>
                </a:rPr>
                <a:t> </a:t>
              </a:r>
              <a:r>
                <a:rPr lang="en-US" altLang="ko-KR" sz="1700" b="1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  <a:cs typeface="Trebuchet MS"/>
                </a:rPr>
                <a:t>DB</a:t>
              </a:r>
              <a:endParaRPr sz="17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8467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3.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주요 서비스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데이터베이스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RDS : Amazon DynamoDB</a:t>
              </a:r>
            </a:p>
            <a:p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65" name="Rounded Rectangle 13">
            <a:extLst>
              <a:ext uri="{FF2B5EF4-FFF2-40B4-BE49-F238E27FC236}">
                <a16:creationId xmlns:a16="http://schemas.microsoft.com/office/drawing/2014/main" id="{8173686B-ACD4-4A93-9EDE-E972F395E923}"/>
              </a:ext>
            </a:extLst>
          </p:cNvPr>
          <p:cNvSpPr/>
          <p:nvPr/>
        </p:nvSpPr>
        <p:spPr>
          <a:xfrm>
            <a:off x="4395977" y="2534355"/>
            <a:ext cx="6395153" cy="1435686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1ms 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미만의 응답 시간이 필요한 </a:t>
            </a:r>
            <a:r>
              <a:rPr lang="en-US" altLang="ko-KR" sz="1600" b="1" dirty="0">
                <a:solidFill>
                  <a:schemeClr val="tx1"/>
                </a:solidFill>
                <a:ea typeface="Noto Sans CJK KR Bold" panose="020B0800000000000000"/>
              </a:rPr>
              <a:t>App 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지원 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완전관리형 인 메모리 </a:t>
            </a:r>
            <a:r>
              <a:rPr lang="ko-KR" altLang="en-US" sz="1600" b="1" dirty="0" err="1">
                <a:solidFill>
                  <a:schemeClr val="tx1"/>
                </a:solidFill>
                <a:ea typeface="Noto Sans CJK KR Bold" panose="020B0800000000000000"/>
              </a:rPr>
              <a:t>캐싱</a:t>
            </a: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 데이터베이스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  <a:p>
            <a:pPr marL="457200" indent="-457200">
              <a:lnSpc>
                <a:spcPct val="150000"/>
              </a:lnSpc>
              <a:buClr>
                <a:srgbClr val="FF9900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ea typeface="Noto Sans CJK KR Bold" panose="020B0800000000000000"/>
              </a:rPr>
              <a:t>다양한 옵션 및 수요에 따라 규모조정 가능</a:t>
            </a:r>
            <a:endParaRPr lang="en-US" altLang="ko-KR" sz="1600" b="1" dirty="0">
              <a:solidFill>
                <a:schemeClr val="tx1"/>
              </a:solidFill>
              <a:ea typeface="Noto Sans CJK KR Bold" panose="020B080000000000000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D8CEA37-CE6D-4849-A73E-02C118557FB8}"/>
              </a:ext>
            </a:extLst>
          </p:cNvPr>
          <p:cNvGrpSpPr/>
          <p:nvPr/>
        </p:nvGrpSpPr>
        <p:grpSpPr>
          <a:xfrm>
            <a:off x="594205" y="2564337"/>
            <a:ext cx="2742424" cy="2151591"/>
            <a:chOff x="594205" y="2564337"/>
            <a:chExt cx="2742424" cy="2151591"/>
          </a:xfrm>
        </p:grpSpPr>
        <p:pic>
          <p:nvPicPr>
            <p:cNvPr id="14" name="Graphic 21">
              <a:extLst>
                <a:ext uri="{FF2B5EF4-FFF2-40B4-BE49-F238E27FC236}">
                  <a16:creationId xmlns:a16="http://schemas.microsoft.com/office/drawing/2014/main" id="{B203E901-1272-4107-AD24-52EFE2A2A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339" y="2564337"/>
              <a:ext cx="1600158" cy="1600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C116E6DC-1EE6-476F-8E21-B06D5DAB3B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486" y="4164495"/>
              <a:ext cx="22018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ElastiCache</a:t>
              </a:r>
            </a:p>
          </p:txBody>
        </p:sp>
        <p:sp>
          <p:nvSpPr>
            <p:cNvPr id="18" name="object 3">
              <a:extLst>
                <a:ext uri="{FF2B5EF4-FFF2-40B4-BE49-F238E27FC236}">
                  <a16:creationId xmlns:a16="http://schemas.microsoft.com/office/drawing/2014/main" id="{3EC419AB-84E8-4564-97D6-F8BB0DF56C1C}"/>
                </a:ext>
              </a:extLst>
            </p:cNvPr>
            <p:cNvSpPr txBox="1"/>
            <p:nvPr/>
          </p:nvSpPr>
          <p:spPr>
            <a:xfrm>
              <a:off x="594205" y="4441494"/>
              <a:ext cx="2742424" cy="27443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700" b="1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  <a:cs typeface="Trebuchet MS"/>
                </a:rPr>
                <a:t>In-memory </a:t>
              </a:r>
              <a:r>
                <a:rPr lang="ko-KR" altLang="en-US" sz="1700" b="1" dirty="0" err="1">
                  <a:latin typeface="Noto Sans CJK KR DemiLight" panose="020B0400000000000000" pitchFamily="34" charset="-127"/>
                  <a:ea typeface="Noto Sans CJK KR DemiLight" panose="020B0400000000000000" pitchFamily="34" charset="-127"/>
                  <a:cs typeface="Trebuchet MS"/>
                </a:rPr>
                <a:t>캐싱</a:t>
              </a:r>
              <a:endParaRPr sz="17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Trebuchet M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234D01-9D10-453B-8F4A-980A0FE6F0FB}"/>
              </a:ext>
            </a:extLst>
          </p:cNvPr>
          <p:cNvGrpSpPr/>
          <p:nvPr/>
        </p:nvGrpSpPr>
        <p:grpSpPr>
          <a:xfrm>
            <a:off x="4725990" y="4237139"/>
            <a:ext cx="1370010" cy="888087"/>
            <a:chOff x="4395977" y="4487328"/>
            <a:chExt cx="1370010" cy="888087"/>
          </a:xfrm>
        </p:grpSpPr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361A6F5B-E052-4D59-9144-0D8B49BA21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5977" y="4944528"/>
              <a:ext cx="137001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ElastiCache</a:t>
              </a:r>
            </a:p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for Redis</a:t>
              </a:r>
            </a:p>
          </p:txBody>
        </p:sp>
        <p:pic>
          <p:nvPicPr>
            <p:cNvPr id="21" name="Graphic 24">
              <a:extLst>
                <a:ext uri="{FF2B5EF4-FFF2-40B4-BE49-F238E27FC236}">
                  <a16:creationId xmlns:a16="http://schemas.microsoft.com/office/drawing/2014/main" id="{CC277023-C176-4F66-A580-2B035BC967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1587" y="4487328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6E1427-0FF7-4B2C-9520-96CB59F13E7A}"/>
              </a:ext>
            </a:extLst>
          </p:cNvPr>
          <p:cNvGrpSpPr/>
          <p:nvPr/>
        </p:nvGrpSpPr>
        <p:grpSpPr>
          <a:xfrm>
            <a:off x="4771823" y="5330341"/>
            <a:ext cx="1276753" cy="888087"/>
            <a:chOff x="4381487" y="5552010"/>
            <a:chExt cx="1276753" cy="888087"/>
          </a:xfrm>
        </p:grpSpPr>
        <p:sp>
          <p:nvSpPr>
            <p:cNvPr id="22" name="TextBox 20">
              <a:extLst>
                <a:ext uri="{FF2B5EF4-FFF2-40B4-BE49-F238E27FC236}">
                  <a16:creationId xmlns:a16="http://schemas.microsoft.com/office/drawing/2014/main" id="{9BBF3F4C-1E4B-4F40-852C-5BFE56FE30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1487" y="6009210"/>
              <a:ext cx="127675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ElastiCache for Memcached</a:t>
              </a:r>
            </a:p>
          </p:txBody>
        </p:sp>
        <p:pic>
          <p:nvPicPr>
            <p:cNvPr id="23" name="Graphic 26">
              <a:extLst>
                <a:ext uri="{FF2B5EF4-FFF2-40B4-BE49-F238E27FC236}">
                  <a16:creationId xmlns:a16="http://schemas.microsoft.com/office/drawing/2014/main" id="{0936A19F-9B20-40D1-AFA6-ACBBEBD3DC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1264" y="5552010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AB33BD-2D8F-4CBF-BCC7-47FB9D1B7FA5}"/>
              </a:ext>
            </a:extLst>
          </p:cNvPr>
          <p:cNvSpPr/>
          <p:nvPr/>
        </p:nvSpPr>
        <p:spPr>
          <a:xfrm>
            <a:off x="6318856" y="439276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ea typeface="Noto Sans CJK KR Bold" panose="020B0800000000000000"/>
              </a:rPr>
              <a:t>고급 데이터 구조</a:t>
            </a:r>
            <a:r>
              <a:rPr lang="en-US" altLang="ko-KR" sz="1200" b="1" dirty="0">
                <a:ea typeface="Noto Sans CJK KR Bold" panose="020B0800000000000000"/>
              </a:rPr>
              <a:t>, </a:t>
            </a:r>
            <a:r>
              <a:rPr lang="ko-KR" altLang="en-US" sz="1200" b="1" dirty="0">
                <a:ea typeface="Noto Sans CJK KR Bold" panose="020B0800000000000000"/>
              </a:rPr>
              <a:t>복제 및 시점 스냅샷 지원</a:t>
            </a:r>
            <a:endParaRPr lang="en-US" altLang="ko-KR" sz="1200" b="1" dirty="0">
              <a:ea typeface="Noto Sans CJK KR Bold" panose="020B080000000000000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ea typeface="Noto Sans CJK KR Bold" panose="020B0800000000000000"/>
              </a:rPr>
              <a:t>게이밍</a:t>
            </a:r>
            <a:r>
              <a:rPr lang="en-US" altLang="ko-KR" sz="1200" b="1" dirty="0">
                <a:ea typeface="Noto Sans CJK KR Bold" panose="020B0800000000000000"/>
              </a:rPr>
              <a:t>, </a:t>
            </a:r>
            <a:r>
              <a:rPr lang="ko-KR" altLang="en-US" sz="1200" b="1" dirty="0">
                <a:ea typeface="Noto Sans CJK KR Bold" panose="020B0800000000000000"/>
              </a:rPr>
              <a:t>지리공간 서비스</a:t>
            </a:r>
            <a:r>
              <a:rPr lang="en-US" altLang="ko-KR" sz="1200" b="1" dirty="0">
                <a:ea typeface="Noto Sans CJK KR Bold" panose="020B0800000000000000"/>
              </a:rPr>
              <a:t>, </a:t>
            </a:r>
            <a:r>
              <a:rPr lang="ko-KR" altLang="en-US" sz="1200" b="1" dirty="0" err="1">
                <a:ea typeface="Noto Sans CJK KR Bold" panose="020B0800000000000000"/>
              </a:rPr>
              <a:t>캐싱</a:t>
            </a:r>
            <a:r>
              <a:rPr lang="en-US" altLang="ko-KR" sz="1200" b="1" dirty="0">
                <a:ea typeface="Noto Sans CJK KR Bold" panose="020B0800000000000000"/>
              </a:rPr>
              <a:t>, </a:t>
            </a:r>
            <a:br>
              <a:rPr lang="en-US" altLang="ko-KR" sz="1200" b="1" dirty="0">
                <a:ea typeface="Noto Sans CJK KR Bold" panose="020B0800000000000000"/>
              </a:rPr>
            </a:br>
            <a:r>
              <a:rPr lang="ko-KR" altLang="en-US" sz="1200" b="1" dirty="0">
                <a:ea typeface="Noto Sans CJK KR Bold" panose="020B0800000000000000"/>
              </a:rPr>
              <a:t>세션 스토어 또는 </a:t>
            </a:r>
            <a:r>
              <a:rPr lang="ko-KR" altLang="en-US" sz="1200" b="1" dirty="0" err="1">
                <a:ea typeface="Noto Sans CJK KR Bold" panose="020B0800000000000000"/>
              </a:rPr>
              <a:t>대기열</a:t>
            </a:r>
            <a:r>
              <a:rPr lang="ko-KR" altLang="en-US" sz="1200" b="1" dirty="0">
                <a:ea typeface="Noto Sans CJK KR Bold" panose="020B0800000000000000"/>
              </a:rPr>
              <a:t> 등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0BC46F-F22A-4DF9-AB6F-29B6A9DE654D}"/>
              </a:ext>
            </a:extLst>
          </p:cNvPr>
          <p:cNvSpPr/>
          <p:nvPr/>
        </p:nvSpPr>
        <p:spPr>
          <a:xfrm>
            <a:off x="6214447" y="564904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ea typeface="Noto Sans CJK KR Bold" panose="020B0800000000000000"/>
              </a:rPr>
              <a:t>데이터 집약적 앱 위한 간단하고 확장 가능한 </a:t>
            </a:r>
            <a:r>
              <a:rPr lang="ko-KR" altLang="en-US" sz="1200" b="1" dirty="0" err="1">
                <a:ea typeface="Noto Sans CJK KR Bold" panose="020B0800000000000000"/>
              </a:rPr>
              <a:t>캐싱</a:t>
            </a:r>
            <a:r>
              <a:rPr lang="ko-KR" altLang="en-US" sz="1200" b="1" dirty="0">
                <a:ea typeface="Noto Sans CJK KR Bold" panose="020B0800000000000000"/>
              </a:rPr>
              <a:t> 계층 구축</a:t>
            </a:r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DCDFA5C5-A973-47F4-ADAA-B081119CBD5E}"/>
              </a:ext>
            </a:extLst>
          </p:cNvPr>
          <p:cNvCxnSpPr>
            <a:cxnSpLocks/>
          </p:cNvCxnSpPr>
          <p:nvPr/>
        </p:nvCxnSpPr>
        <p:spPr>
          <a:xfrm>
            <a:off x="6048576" y="4128118"/>
            <a:ext cx="0" cy="2180606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33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1973C1E-073C-4C15-9804-2683252A4C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r="59839"/>
          <a:stretch/>
        </p:blipFill>
        <p:spPr>
          <a:xfrm>
            <a:off x="-1" y="0"/>
            <a:ext cx="460644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05AC6D-4130-4CE7-9B67-643B96390111}"/>
              </a:ext>
            </a:extLst>
          </p:cNvPr>
          <p:cNvSpPr txBox="1"/>
          <p:nvPr/>
        </p:nvSpPr>
        <p:spPr>
          <a:xfrm>
            <a:off x="4788487" y="2473388"/>
            <a:ext cx="679297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rPr>
              <a:t>4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rPr>
              <a:t>. AWS 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rPr>
              <a:t>보안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0825F-F156-4E41-9D58-034DFC34E030}"/>
              </a:ext>
            </a:extLst>
          </p:cNvPr>
          <p:cNvSpPr txBox="1"/>
          <p:nvPr/>
        </p:nvSpPr>
        <p:spPr>
          <a:xfrm>
            <a:off x="4908550" y="2957038"/>
            <a:ext cx="6397876" cy="2404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F11917-1512-445A-97AB-005D82C8E1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2127AC-30F8-4545-9331-6AC9FFC9BC4B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6998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4.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보안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대표 보안 서비스</a:t>
              </a:r>
              <a:endParaRPr lang="en-US" altLang="ko-KR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8" name="Graphic 26">
            <a:extLst>
              <a:ext uri="{FF2B5EF4-FFF2-40B4-BE49-F238E27FC236}">
                <a16:creationId xmlns:a16="http://schemas.microsoft.com/office/drawing/2014/main" id="{876D2FA5-2DAE-45B9-817D-AEF01E80B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2743" y="1781172"/>
            <a:ext cx="1351423" cy="1351423"/>
          </a:xfrm>
          <a:prstGeom prst="rect">
            <a:avLst/>
          </a:prstGeom>
        </p:spPr>
      </p:pic>
      <p:pic>
        <p:nvPicPr>
          <p:cNvPr id="9" name="Graphic 37">
            <a:extLst>
              <a:ext uri="{FF2B5EF4-FFF2-40B4-BE49-F238E27FC236}">
                <a16:creationId xmlns:a16="http://schemas.microsoft.com/office/drawing/2014/main" id="{D3F8C41D-4F15-4DA0-BCA1-4F3486DE7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0286" y="1770700"/>
            <a:ext cx="1351423" cy="1351423"/>
          </a:xfrm>
          <a:prstGeom prst="rect">
            <a:avLst/>
          </a:prstGeom>
        </p:spPr>
      </p:pic>
      <p:pic>
        <p:nvPicPr>
          <p:cNvPr id="10" name="Graphic 36">
            <a:extLst>
              <a:ext uri="{FF2B5EF4-FFF2-40B4-BE49-F238E27FC236}">
                <a16:creationId xmlns:a16="http://schemas.microsoft.com/office/drawing/2014/main" id="{0A1BBC4F-C16B-469E-B85E-4C053B5FF4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68299" y="1781172"/>
            <a:ext cx="1340953" cy="134095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2BC1CA-47A2-4453-9BB7-F690919073AA}"/>
              </a:ext>
            </a:extLst>
          </p:cNvPr>
          <p:cNvSpPr txBox="1"/>
          <p:nvPr/>
        </p:nvSpPr>
        <p:spPr>
          <a:xfrm>
            <a:off x="1423312" y="3883226"/>
            <a:ext cx="2430925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계정 </a:t>
            </a:r>
            <a:r>
              <a:rPr lang="en-US" altLang="ko-KR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 </a:t>
            </a:r>
            <a:r>
              <a:rPr lang="ko-KR" altLang="en-US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권한 </a:t>
            </a:r>
            <a:r>
              <a:rPr lang="en-US" altLang="ko-KR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 </a:t>
            </a:r>
            <a:r>
              <a:rPr lang="ko-KR" altLang="en-US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역할 관리</a:t>
            </a:r>
            <a:endParaRPr lang="en-US" altLang="ko-KR" sz="16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769D86-FDCE-4AB7-BE34-06C561A1C5B8}"/>
              </a:ext>
            </a:extLst>
          </p:cNvPr>
          <p:cNvSpPr txBox="1"/>
          <p:nvPr/>
        </p:nvSpPr>
        <p:spPr>
          <a:xfrm>
            <a:off x="4880534" y="3905152"/>
            <a:ext cx="2430925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DDoS </a:t>
            </a:r>
            <a:r>
              <a:rPr lang="ko-KR" altLang="en-US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방어</a:t>
            </a:r>
            <a:endParaRPr lang="en-US" altLang="ko-KR" sz="16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74A7C0-61EA-4B0A-BB16-3A02DAFAD412}"/>
              </a:ext>
            </a:extLst>
          </p:cNvPr>
          <p:cNvSpPr txBox="1"/>
          <p:nvPr/>
        </p:nvSpPr>
        <p:spPr>
          <a:xfrm>
            <a:off x="8267704" y="3888275"/>
            <a:ext cx="2571029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 보안 규칙 허용 </a:t>
            </a:r>
            <a:r>
              <a:rPr lang="en-US" altLang="ko-KR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/ </a:t>
            </a:r>
            <a:r>
              <a:rPr lang="ko-KR" altLang="en-US" sz="16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차단</a:t>
            </a:r>
            <a:endParaRPr lang="en-US" altLang="ko-KR" sz="16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02799C8A-2D16-4DCF-AFC1-1190A248F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5064" y="3259723"/>
            <a:ext cx="22018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Shield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79C3EA-F983-4128-A648-5FC7D8434BC5}"/>
              </a:ext>
            </a:extLst>
          </p:cNvPr>
          <p:cNvGrpSpPr/>
          <p:nvPr/>
        </p:nvGrpSpPr>
        <p:grpSpPr>
          <a:xfrm>
            <a:off x="5402263" y="4560439"/>
            <a:ext cx="1387474" cy="888087"/>
            <a:chOff x="5399846" y="4567406"/>
            <a:chExt cx="1387474" cy="888087"/>
          </a:xfrm>
        </p:grpSpPr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C7978B46-2ECE-4791-A768-C5E82AB3CE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9846" y="5024606"/>
              <a:ext cx="138747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Shield</a:t>
              </a:r>
            </a:p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Advanced</a:t>
              </a:r>
            </a:p>
          </p:txBody>
        </p:sp>
        <p:pic>
          <p:nvPicPr>
            <p:cNvPr id="22" name="Graphic 6">
              <a:extLst>
                <a:ext uri="{FF2B5EF4-FFF2-40B4-BE49-F238E27FC236}">
                  <a16:creationId xmlns:a16="http://schemas.microsoft.com/office/drawing/2014/main" id="{97CA9C25-6F59-40D6-8F45-65679CEDF5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4567406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TextBox 12">
            <a:extLst>
              <a:ext uri="{FF2B5EF4-FFF2-40B4-BE49-F238E27FC236}">
                <a16:creationId xmlns:a16="http://schemas.microsoft.com/office/drawing/2014/main" id="{D07D1054-63A7-424F-832D-C58E201A1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8949" y="3173430"/>
            <a:ext cx="2279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Identity and Access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Management (IAM)</a:t>
            </a: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99BDD3CC-82E1-4062-A04A-A618D3879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392" y="3173430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WAF</a:t>
            </a: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9B699BCA-3FCB-4731-939C-07E6CE1F1D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3273" y="5023423"/>
            <a:ext cx="149383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Permissions</a:t>
            </a:r>
          </a:p>
        </p:txBody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FD3BB877-DA55-4A09-9EE5-0F5209249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3259" y="5004483"/>
            <a:ext cx="140537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MFA token</a:t>
            </a:r>
          </a:p>
        </p:txBody>
      </p:sp>
      <p:sp>
        <p:nvSpPr>
          <p:cNvPr id="47" name="TextBox 29">
            <a:extLst>
              <a:ext uri="{FF2B5EF4-FFF2-40B4-BE49-F238E27FC236}">
                <a16:creationId xmlns:a16="http://schemas.microsoft.com/office/drawing/2014/main" id="{9E2128E1-8EC2-4250-889B-74E600FBE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8492" y="5765313"/>
            <a:ext cx="126015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48" name="Graphic 35">
            <a:extLst>
              <a:ext uri="{FF2B5EF4-FFF2-40B4-BE49-F238E27FC236}">
                <a16:creationId xmlns:a16="http://schemas.microsoft.com/office/drawing/2014/main" id="{EC902971-7323-45AB-A227-FAC6FE148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086" y="45666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Graphic 37">
            <a:extLst>
              <a:ext uri="{FF2B5EF4-FFF2-40B4-BE49-F238E27FC236}">
                <a16:creationId xmlns:a16="http://schemas.microsoft.com/office/drawing/2014/main" id="{0A0B810A-7D41-40EF-93DA-81726737D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809" y="453813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17A9547-2314-4FFA-AA06-CC1AAA9E4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428" y="531308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15">
            <a:extLst>
              <a:ext uri="{FF2B5EF4-FFF2-40B4-BE49-F238E27FC236}">
                <a16:creationId xmlns:a16="http://schemas.microsoft.com/office/drawing/2014/main" id="{C86A0B34-07F5-4185-A1C9-48899524A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490" y="4921285"/>
            <a:ext cx="110089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Managed rule</a:t>
            </a:r>
          </a:p>
        </p:txBody>
      </p:sp>
      <p:pic>
        <p:nvPicPr>
          <p:cNvPr id="52" name="Graphic 7">
            <a:extLst>
              <a:ext uri="{FF2B5EF4-FFF2-40B4-BE49-F238E27FC236}">
                <a16:creationId xmlns:a16="http://schemas.microsoft.com/office/drawing/2014/main" id="{AD30A34C-F8A8-41C2-9C11-4FE7FDEF6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9964339" y="446408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15">
            <a:extLst>
              <a:ext uri="{FF2B5EF4-FFF2-40B4-BE49-F238E27FC236}">
                <a16:creationId xmlns:a16="http://schemas.microsoft.com/office/drawing/2014/main" id="{B5A689F3-2383-400E-A813-00E6322EF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3917" y="4893275"/>
            <a:ext cx="110089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Rule</a:t>
            </a:r>
          </a:p>
        </p:txBody>
      </p:sp>
      <p:pic>
        <p:nvPicPr>
          <p:cNvPr id="54" name="Graphic 7">
            <a:extLst>
              <a:ext uri="{FF2B5EF4-FFF2-40B4-BE49-F238E27FC236}">
                <a16:creationId xmlns:a16="http://schemas.microsoft.com/office/drawing/2014/main" id="{3DEC7ADB-84DF-4C4C-97AC-DCA370260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8781229" y="446408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15">
            <a:extLst>
              <a:ext uri="{FF2B5EF4-FFF2-40B4-BE49-F238E27FC236}">
                <a16:creationId xmlns:a16="http://schemas.microsoft.com/office/drawing/2014/main" id="{E4E48FFB-F704-4C2A-AD30-E2E13F69E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3917" y="5710856"/>
            <a:ext cx="110089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Filtering rule</a:t>
            </a:r>
          </a:p>
        </p:txBody>
      </p:sp>
      <p:pic>
        <p:nvPicPr>
          <p:cNvPr id="56" name="Graphic 7">
            <a:extLst>
              <a:ext uri="{FF2B5EF4-FFF2-40B4-BE49-F238E27FC236}">
                <a16:creationId xmlns:a16="http://schemas.microsoft.com/office/drawing/2014/main" id="{A3B35AC2-B9D6-40F5-9FDD-EDA785001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8781229" y="528166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20">
            <a:extLst>
              <a:ext uri="{FF2B5EF4-FFF2-40B4-BE49-F238E27FC236}">
                <a16:creationId xmlns:a16="http://schemas.microsoft.com/office/drawing/2014/main" id="{B888BAA9-AB9D-48A4-AE56-FA9686AC1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4504" y="5769721"/>
            <a:ext cx="126015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Add-on</a:t>
            </a:r>
          </a:p>
        </p:txBody>
      </p:sp>
      <p:pic>
        <p:nvPicPr>
          <p:cNvPr id="58" name="Graphic 33">
            <a:extLst>
              <a:ext uri="{FF2B5EF4-FFF2-40B4-BE49-F238E27FC236}">
                <a16:creationId xmlns:a16="http://schemas.microsoft.com/office/drawing/2014/main" id="{C53108E6-1E90-4A8D-AF9D-2A9467F38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809" y="5308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15">
            <a:extLst>
              <a:ext uri="{FF2B5EF4-FFF2-40B4-BE49-F238E27FC236}">
                <a16:creationId xmlns:a16="http://schemas.microsoft.com/office/drawing/2014/main" id="{7829C501-1CB8-4898-8441-3DAFB2A3E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1791" y="5738866"/>
            <a:ext cx="110089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Bot control</a:t>
            </a:r>
          </a:p>
        </p:txBody>
      </p:sp>
      <p:pic>
        <p:nvPicPr>
          <p:cNvPr id="60" name="Graphic 7">
            <a:extLst>
              <a:ext uri="{FF2B5EF4-FFF2-40B4-BE49-F238E27FC236}">
                <a16:creationId xmlns:a16="http://schemas.microsoft.com/office/drawing/2014/main" id="{EF55E7E9-E51A-43E8-A795-9414619BA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 bwMode="auto">
          <a:xfrm>
            <a:off x="9983640" y="528166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5070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4.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보안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대표 보안 서비스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– AWS IAM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C976381-3200-4B3B-939E-9321150648E8}"/>
              </a:ext>
            </a:extLst>
          </p:cNvPr>
          <p:cNvGrpSpPr/>
          <p:nvPr/>
        </p:nvGrpSpPr>
        <p:grpSpPr>
          <a:xfrm>
            <a:off x="1049206" y="2787780"/>
            <a:ext cx="3623215" cy="1432749"/>
            <a:chOff x="301635" y="4152446"/>
            <a:chExt cx="3018614" cy="143274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C46A59-0A4A-46FE-9F3A-B131904C2E49}"/>
                </a:ext>
              </a:extLst>
            </p:cNvPr>
            <p:cNvSpPr txBox="1"/>
            <p:nvPr/>
          </p:nvSpPr>
          <p:spPr>
            <a:xfrm>
              <a:off x="301635" y="4152446"/>
              <a:ext cx="3018611" cy="37388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AWS </a:t>
              </a:r>
              <a:r>
                <a:rPr lang="ko-KR" altLang="en-US" sz="1400" b="1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계정에 대한 공유 접근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338903-B2DE-4E47-B6B4-5E1BE64C1A43}"/>
                </a:ext>
              </a:extLst>
            </p:cNvPr>
            <p:cNvSpPr txBox="1"/>
            <p:nvPr/>
          </p:nvSpPr>
          <p:spPr>
            <a:xfrm>
              <a:off x="301636" y="4513279"/>
              <a:ext cx="3018611" cy="37388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세분화된 권한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2499E7-FECD-43C1-B753-9DEB2C79E6C0}"/>
                </a:ext>
              </a:extLst>
            </p:cNvPr>
            <p:cNvSpPr txBox="1"/>
            <p:nvPr/>
          </p:nvSpPr>
          <p:spPr>
            <a:xfrm>
              <a:off x="301637" y="4869446"/>
              <a:ext cx="3018611" cy="37388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보안 </a:t>
              </a:r>
              <a:r>
                <a:rPr lang="en-US" altLang="ko-KR" sz="1400" b="1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AWS </a:t>
              </a:r>
              <a:r>
                <a:rPr lang="ko-KR" altLang="en-US" sz="1400" b="1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리소스 접근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847235-E60D-464B-8FCD-65308A755709}"/>
                </a:ext>
              </a:extLst>
            </p:cNvPr>
            <p:cNvSpPr txBox="1"/>
            <p:nvPr/>
          </p:nvSpPr>
          <p:spPr>
            <a:xfrm>
              <a:off x="301638" y="5211310"/>
              <a:ext cx="3018611" cy="37388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MFA</a:t>
              </a:r>
              <a:endPara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BF470D-1B38-4CA8-8616-BC953BE1A766}"/>
              </a:ext>
            </a:extLst>
          </p:cNvPr>
          <p:cNvCxnSpPr>
            <a:cxnSpLocks/>
          </p:cNvCxnSpPr>
          <p:nvPr/>
        </p:nvCxnSpPr>
        <p:spPr>
          <a:xfrm>
            <a:off x="4303534" y="2670306"/>
            <a:ext cx="0" cy="1644519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F8A7886-2939-48AE-85AD-7ABA2775E869}"/>
              </a:ext>
            </a:extLst>
          </p:cNvPr>
          <p:cNvSpPr txBox="1"/>
          <p:nvPr/>
        </p:nvSpPr>
        <p:spPr>
          <a:xfrm>
            <a:off x="4428833" y="2755130"/>
            <a:ext cx="7620291" cy="3738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암호나 액세스 키를 공유하지 않고도 </a:t>
            </a:r>
            <a:r>
              <a:rPr lang="en-US" altLang="ko-KR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AWS </a:t>
            </a:r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계정의 리소스를 관리하고 사용</a:t>
            </a:r>
            <a:r>
              <a:rPr lang="en-US" altLang="ko-KR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권한 부여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02657C1-0723-4A33-8F8C-A184EEDB0E02}"/>
              </a:ext>
            </a:extLst>
          </p:cNvPr>
          <p:cNvSpPr txBox="1"/>
          <p:nvPr/>
        </p:nvSpPr>
        <p:spPr>
          <a:xfrm>
            <a:off x="4428833" y="3110077"/>
            <a:ext cx="7620291" cy="3738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리소스에 따라 여러 사람에게 다양한 권한을 부여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7112E38-F01C-43EF-BF91-D51D63500B59}"/>
              </a:ext>
            </a:extLst>
          </p:cNvPr>
          <p:cNvSpPr txBox="1"/>
          <p:nvPr/>
        </p:nvSpPr>
        <p:spPr>
          <a:xfrm>
            <a:off x="4428833" y="3465024"/>
            <a:ext cx="7620291" cy="3738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EC2 </a:t>
            </a:r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에서 실행되는 애플리케이션의 경우 </a:t>
            </a:r>
            <a:r>
              <a:rPr lang="en-US" altLang="ko-KR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IAM </a:t>
            </a:r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기능을 사용하여 자격 증명을 안전하게 제공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60E85E6-8DF0-4292-92B8-4D1569F0FDB9}"/>
              </a:ext>
            </a:extLst>
          </p:cNvPr>
          <p:cNvSpPr txBox="1"/>
          <p:nvPr/>
        </p:nvSpPr>
        <p:spPr>
          <a:xfrm>
            <a:off x="4428833" y="3819971"/>
            <a:ext cx="7620291" cy="3738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보안 강화를 위해 계정과 개별 사용자에게 </a:t>
            </a:r>
            <a:r>
              <a:rPr lang="en-US" altLang="ko-KR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r>
              <a:rPr lang="ko-KR" altLang="en-US" sz="14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팩터</a:t>
            </a:r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인증을 추가</a:t>
            </a:r>
          </a:p>
        </p:txBody>
      </p:sp>
    </p:spTree>
    <p:extLst>
      <p:ext uri="{BB962C8B-B14F-4D97-AF65-F5344CB8AC3E}">
        <p14:creationId xmlns:p14="http://schemas.microsoft.com/office/powerpoint/2010/main" val="44061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11908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1. 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클라우드 컴퓨팅이란</a:t>
              </a: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?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운영비용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BC6642-C215-4DD0-B1A8-AE8222D79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649" y="1558191"/>
            <a:ext cx="911669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849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4.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보안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책임 공유 모델</a:t>
              </a:r>
              <a:endParaRPr lang="en-US" altLang="ko-KR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15F19B-0ED3-442C-8CD0-5891D8D40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85" y="1679494"/>
            <a:ext cx="10936226" cy="3362794"/>
          </a:xfrm>
          <a:prstGeom prst="rect">
            <a:avLst/>
          </a:prstGeom>
        </p:spPr>
      </p:pic>
      <p:sp>
        <p:nvSpPr>
          <p:cNvPr id="9" name="TextBox 17">
            <a:extLst>
              <a:ext uri="{FF2B5EF4-FFF2-40B4-BE49-F238E27FC236}">
                <a16:creationId xmlns:a16="http://schemas.microsoft.com/office/drawing/2014/main" id="{AE8E3D52-7C9B-41C6-876F-6DBDA56CB87E}"/>
              </a:ext>
            </a:extLst>
          </p:cNvPr>
          <p:cNvSpPr txBox="1"/>
          <p:nvPr/>
        </p:nvSpPr>
        <p:spPr>
          <a:xfrm>
            <a:off x="1516614" y="5042288"/>
            <a:ext cx="4210477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3151" rIns="73151">
            <a:spAutoFit/>
          </a:bodyPr>
          <a:lstStyle/>
          <a:p>
            <a:pPr marL="0" marR="0" lvl="0" indent="0" algn="ctr" defTabSz="731502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FFFFFF"/>
                </a:solidFill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ea typeface="Amazon Ember"/>
                <a:sym typeface="Amazon Ember"/>
              </a:rPr>
              <a:t>AWS is responsible for</a:t>
            </a:r>
            <a:b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ea typeface="Amazon Ember"/>
                <a:sym typeface="Amazon Ember"/>
              </a:rPr>
            </a:b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ea typeface="Amazon Ember"/>
                <a:sym typeface="Amazon Ember"/>
              </a:rPr>
              <a:t>security </a:t>
            </a: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ea typeface="Amazon Ember"/>
                <a:sym typeface="Amazon Ember"/>
              </a:rPr>
              <a:t>of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ea typeface="Amazon Ember"/>
                <a:sym typeface="Amazon Ember"/>
              </a:rPr>
              <a:t> the cloud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ea typeface="Amazon Ember"/>
              <a:sym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0302698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4. AWS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 보안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보안 및 컴플라이언스</a:t>
              </a:r>
              <a:endParaRPr lang="en-US" altLang="ko-KR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33" name="Picture 21">
            <a:extLst>
              <a:ext uri="{FF2B5EF4-FFF2-40B4-BE49-F238E27FC236}">
                <a16:creationId xmlns:a16="http://schemas.microsoft.com/office/drawing/2014/main" id="{05C952BB-B275-4FFF-B205-4514021CB9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852" y="2290972"/>
            <a:ext cx="1781819" cy="1781819"/>
          </a:xfrm>
          <a:prstGeom prst="rect">
            <a:avLst/>
          </a:prstGeom>
        </p:spPr>
      </p:pic>
      <p:sp>
        <p:nvSpPr>
          <p:cNvPr id="34" name="Rectangle 22">
            <a:extLst>
              <a:ext uri="{FF2B5EF4-FFF2-40B4-BE49-F238E27FC236}">
                <a16:creationId xmlns:a16="http://schemas.microsoft.com/office/drawing/2014/main" id="{03F9C6AF-3239-4314-A5F2-9EAE301731F6}"/>
              </a:ext>
            </a:extLst>
          </p:cNvPr>
          <p:cNvSpPr/>
          <p:nvPr/>
        </p:nvSpPr>
        <p:spPr>
          <a:xfrm>
            <a:off x="7452326" y="4207219"/>
            <a:ext cx="5046870" cy="655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ko-KR" altLang="en-US" sz="1600" b="1" dirty="0">
                <a:solidFill>
                  <a:srgbClr val="FFC000"/>
                </a:solidFill>
                <a:latin typeface="Amazon Ember Regular" charset="0"/>
                <a:cs typeface="Amazon Ember Regular" charset="0"/>
              </a:rPr>
              <a:t>글로벌 클라우드 업체 중 국내 최초로 </a:t>
            </a:r>
            <a:br>
              <a:rPr lang="en-US" altLang="ko-KR" sz="1600" b="1" dirty="0">
                <a:solidFill>
                  <a:srgbClr val="FFC000"/>
                </a:solidFill>
                <a:latin typeface="Amazon Ember Regular" charset="0"/>
                <a:cs typeface="Amazon Ember Regular" charset="0"/>
              </a:rPr>
            </a:br>
            <a:r>
              <a:rPr lang="ko-KR" altLang="en-US" sz="1600" b="1" dirty="0">
                <a:solidFill>
                  <a:srgbClr val="FFC000"/>
                </a:solidFill>
                <a:latin typeface="Amazon Ember Regular" charset="0"/>
                <a:cs typeface="Amazon Ember Regular" charset="0"/>
              </a:rPr>
              <a:t>한국 정보보호관리체계 인증 </a:t>
            </a:r>
            <a:r>
              <a:rPr lang="en-US" altLang="ko-KR" sz="1600" b="1" dirty="0">
                <a:solidFill>
                  <a:srgbClr val="FFC000"/>
                </a:solidFill>
                <a:latin typeface="Amazon Ember Regular" charset="0"/>
                <a:cs typeface="Amazon Ember Regular" charset="0"/>
              </a:rPr>
              <a:t>(K-ISMS)</a:t>
            </a:r>
            <a:r>
              <a:rPr lang="ko-KR" altLang="en-US" sz="1600" b="1" dirty="0">
                <a:solidFill>
                  <a:srgbClr val="FFC000"/>
                </a:solidFill>
                <a:latin typeface="Amazon Ember Regular" charset="0"/>
                <a:cs typeface="Amazon Ember Regular" charset="0"/>
              </a:rPr>
              <a:t> 획득</a:t>
            </a:r>
            <a:endParaRPr lang="en-US" sz="1600" b="1" dirty="0">
              <a:solidFill>
                <a:srgbClr val="FFC000"/>
              </a:solidFill>
              <a:latin typeface="Amazon Ember Regular" charset="0"/>
              <a:cs typeface="Amazon Ember Regular" charset="0"/>
            </a:endParaRPr>
          </a:p>
        </p:txBody>
      </p:sp>
      <p:pic>
        <p:nvPicPr>
          <p:cNvPr id="35" name="Picture 2" descr="aws security certifications">
            <a:extLst>
              <a:ext uri="{FF2B5EF4-FFF2-40B4-BE49-F238E27FC236}">
                <a16:creationId xmlns:a16="http://schemas.microsoft.com/office/drawing/2014/main" id="{E0E31261-C39F-4857-ADA9-9DBAED1A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84" y="1512733"/>
            <a:ext cx="6901344" cy="46368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5421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1973C1E-073C-4C15-9804-2683252A4C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r="59839"/>
          <a:stretch/>
        </p:blipFill>
        <p:spPr>
          <a:xfrm>
            <a:off x="-1" y="0"/>
            <a:ext cx="460644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05AC6D-4130-4CE7-9B67-643B96390111}"/>
              </a:ext>
            </a:extLst>
          </p:cNvPr>
          <p:cNvSpPr txBox="1"/>
          <p:nvPr/>
        </p:nvSpPr>
        <p:spPr>
          <a:xfrm>
            <a:off x="4788487" y="2473388"/>
            <a:ext cx="679297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rPr>
              <a:t>5. AWS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rPr>
              <a:t> 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rPr>
              <a:t>Support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rPr>
              <a:t> 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rPr>
              <a:t>Plan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0825F-F156-4E41-9D58-034DFC34E030}"/>
              </a:ext>
            </a:extLst>
          </p:cNvPr>
          <p:cNvSpPr txBox="1"/>
          <p:nvPr/>
        </p:nvSpPr>
        <p:spPr>
          <a:xfrm>
            <a:off x="4908550" y="2957038"/>
            <a:ext cx="6397876" cy="2404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F11917-1512-445A-97AB-005D82C8E1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2127AC-30F8-4545-9331-6AC9FFC9BC4B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818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6. AWS Support Plan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endParaRPr lang="en-US" altLang="ko-KR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9C5FA256-60BA-452C-804D-3F4F76A6E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433896"/>
              </p:ext>
            </p:extLst>
          </p:nvPr>
        </p:nvGraphicFramePr>
        <p:xfrm>
          <a:off x="-2" y="1351245"/>
          <a:ext cx="12191999" cy="4947185"/>
        </p:xfrm>
        <a:graphic>
          <a:graphicData uri="http://schemas.openxmlformats.org/drawingml/2006/table">
            <a:tbl>
              <a:tblPr firstRow="1" firstCol="1" bandRow="1"/>
              <a:tblGrid>
                <a:gridCol w="1261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2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2631">
                  <a:extLst>
                    <a:ext uri="{9D8B030D-6E8A-4147-A177-3AD203B41FA5}">
                      <a16:colId xmlns:a16="http://schemas.microsoft.com/office/drawing/2014/main" val="216140147"/>
                    </a:ext>
                  </a:extLst>
                </a:gridCol>
                <a:gridCol w="2631422">
                  <a:extLst>
                    <a:ext uri="{9D8B030D-6E8A-4147-A177-3AD203B41FA5}">
                      <a16:colId xmlns:a16="http://schemas.microsoft.com/office/drawing/2014/main" val="1802970445"/>
                    </a:ext>
                  </a:extLst>
                </a:gridCol>
                <a:gridCol w="2833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437"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rgbClr val="FFFFFF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지원 내용</a:t>
                      </a:r>
                      <a:endParaRPr lang="en-US" sz="1600" b="1" dirty="0"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FFFFFF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Basic</a:t>
                      </a:r>
                      <a:endParaRPr lang="en-US" sz="1600" b="1" dirty="0"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500" b="1" dirty="0">
                          <a:solidFill>
                            <a:srgbClr val="FFFFFF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Developer</a:t>
                      </a:r>
                      <a:endParaRPr lang="en-US" sz="1500" b="1" dirty="0">
                        <a:solidFill>
                          <a:srgbClr val="FFFFFF"/>
                        </a:solidFill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500" b="1" dirty="0">
                          <a:solidFill>
                            <a:srgbClr val="FFFFFF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Business</a:t>
                      </a:r>
                      <a:endParaRPr lang="en-US" sz="1500" b="1" dirty="0">
                        <a:solidFill>
                          <a:srgbClr val="FFFFFF"/>
                        </a:solidFill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500" b="1" dirty="0">
                          <a:solidFill>
                            <a:srgbClr val="FFFFFF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Enterprise</a:t>
                      </a:r>
                      <a:endParaRPr lang="en-US" sz="1600" b="1" dirty="0"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3950"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고객 서비스</a:t>
                      </a:r>
                      <a:r>
                        <a:rPr lang="en-US" altLang="ko-KR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 </a:t>
                      </a:r>
                      <a:r>
                        <a:rPr lang="ko-KR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및 커뮤니티</a:t>
                      </a:r>
                      <a:endParaRPr lang="en-U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고객 서비스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설명서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백서 및</a:t>
                      </a:r>
                    </a:p>
                    <a:p>
                      <a:pPr mar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지원 포럼에 연중무휴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24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시간 액세스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고객 서비스</a:t>
                      </a: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, </a:t>
                      </a: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설명서</a:t>
                      </a: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, </a:t>
                      </a: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백서 및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지원 포럼에 연중무휴 </a:t>
                      </a: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24</a:t>
                      </a: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시간 액세스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고객 서비스</a:t>
                      </a: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, </a:t>
                      </a: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설명서</a:t>
                      </a: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, </a:t>
                      </a: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백서 및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지원 포럼에 연중무휴 </a:t>
                      </a: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24</a:t>
                      </a: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시간 액세스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고객 서비스</a:t>
                      </a: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, </a:t>
                      </a: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설명서</a:t>
                      </a: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, </a:t>
                      </a: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백서 및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지원 포럼에 연중무휴 </a:t>
                      </a: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24</a:t>
                      </a:r>
                      <a:r>
                        <a:rPr kumimoji="0" lang="ko-KR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시간 액세스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9860"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지원 영역</a:t>
                      </a:r>
                      <a:endParaRPr lang="en-U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· Account</a:t>
                      </a:r>
                      <a:r>
                        <a:rPr lang="en-US" sz="1200" b="1" baseline="0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 and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Billing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· Account and Billing</a:t>
                      </a:r>
                    </a:p>
                    <a:p>
                      <a:pPr mar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· Technical Support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· Account and Billing</a:t>
                      </a:r>
                    </a:p>
                    <a:p>
                      <a:pPr mar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· Technical Support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· Account and Billing</a:t>
                      </a:r>
                    </a:p>
                    <a:p>
                      <a:pPr mar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· Technical Support</a:t>
                      </a:r>
                    </a:p>
                    <a:p>
                      <a:pPr marL="0" marR="0" lvl="0" indent="0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·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전담 기술 지원 담당자 및 컨시어지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2963"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기술 지원</a:t>
                      </a:r>
                      <a:endParaRPr lang="en-U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현지 업무 시간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내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지원 어소시에이트에게 이메일로 액세스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연중무휴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24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시간 지원 엔지니어에게 이메일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채팅 및 전화로 액세스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연중무휴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24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시간 지원 엔지니어에게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이메일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채팅 및 전화로 액세스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5333"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사례 심각도</a:t>
                      </a:r>
                      <a:r>
                        <a:rPr lang="en-US" altLang="ko-KR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/</a:t>
                      </a:r>
                      <a:br>
                        <a:rPr lang="en-US" altLang="ko-KR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</a:br>
                      <a:r>
                        <a:rPr lang="ko-KR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응답 시간</a:t>
                      </a:r>
                      <a:endParaRPr lang="en-U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일반 지침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: &lt; 24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시간</a:t>
                      </a:r>
                      <a:b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</a:b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현지 업무 시간 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기준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)</a:t>
                      </a:r>
                    </a:p>
                    <a:p>
                      <a:pPr mar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시스템 손상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: &lt; 12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시간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  <a:p>
                      <a:pPr mar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현지 업무 시간 기준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)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일반 지침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: &lt; 24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시간</a:t>
                      </a:r>
                    </a:p>
                    <a:p>
                      <a:pPr mar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시스템 손상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: &lt; 12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시간</a:t>
                      </a:r>
                    </a:p>
                    <a:p>
                      <a:pPr mar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프로덕션 시스템 손상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: &lt; 4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시간</a:t>
                      </a:r>
                    </a:p>
                    <a:p>
                      <a:pPr mar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프로덕션 시스템 중단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: &lt; 1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시간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일반 지침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: &lt; 24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시간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시스템 손상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: &lt; 12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시간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프로덕션 시스템 손상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: &lt; 4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시간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프로덕션 시스템 중단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: &lt; 1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시간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비즈니스 크리티컬 시스템 중단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: &lt; 15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분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8642"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>
                        <a:spcAft>
                          <a:spcPts val="0"/>
                        </a:spcAft>
                      </a:pPr>
                      <a:r>
                        <a:rPr lang="ko-KR" altLang="en-US" sz="15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요금</a:t>
                      </a:r>
                      <a:endParaRPr lang="en-US" altLang="ko-KR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무료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유료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유료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7315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14630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21945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292608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365760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438912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512064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5852160" algn="l" defTabSz="731520" rtl="0" eaLnBrk="1" latinLnBrk="0" hangingPunct="1">
                        <a:defRPr sz="288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Amazon Ember" panose="020B0603020204020204" pitchFamily="34" charset="0"/>
                          <a:ea typeface="나눔고딕" panose="020D0604000000000000" pitchFamily="50" charset="-127"/>
                          <a:cs typeface="Amazon Ember" panose="020B0603020204020204" pitchFamily="34" charset="0"/>
                        </a:rPr>
                        <a:t>유료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6139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214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1973C1E-073C-4C15-9804-2683252A4C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r="59839"/>
          <a:stretch/>
        </p:blipFill>
        <p:spPr>
          <a:xfrm>
            <a:off x="-1" y="0"/>
            <a:ext cx="460644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05AC6D-4130-4CE7-9B67-643B96390111}"/>
              </a:ext>
            </a:extLst>
          </p:cNvPr>
          <p:cNvSpPr txBox="1"/>
          <p:nvPr/>
        </p:nvSpPr>
        <p:spPr>
          <a:xfrm>
            <a:off x="4788487" y="2473388"/>
            <a:ext cx="679297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rPr>
              <a:t>6. MEGAZONECLOUD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Noto Sans CJK KR Bold" panose="020B0800000000000000" pitchFamily="34" charset="-127"/>
              <a:ea typeface="Noto Sans CJK KR Bold" panose="020B0800000000000000" pitchFamily="34" charset="-127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0825F-F156-4E41-9D58-034DFC34E030}"/>
              </a:ext>
            </a:extLst>
          </p:cNvPr>
          <p:cNvSpPr txBox="1"/>
          <p:nvPr/>
        </p:nvSpPr>
        <p:spPr>
          <a:xfrm>
            <a:off x="4908550" y="2957038"/>
            <a:ext cx="6397876" cy="2404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F11917-1512-445A-97AB-005D82C8E1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2127AC-30F8-4545-9331-6AC9FFC9BC4B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3759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E841CDE2-9CB1-4BC7-B0B8-EA80287BCD43}"/>
              </a:ext>
            </a:extLst>
          </p:cNvPr>
          <p:cNvSpPr txBox="1"/>
          <p:nvPr/>
        </p:nvSpPr>
        <p:spPr>
          <a:xfrm>
            <a:off x="766763" y="2225118"/>
            <a:ext cx="10729912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2020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 전체 매출액은 약 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5,400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억 원으로 최근 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년간 연평균 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59% 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이상 성장하였으며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b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2021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 예상 매출액은 약 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8,200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억 원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전체 계열사 수는 약 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25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개사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임직원 수는 현재 약 </a:t>
            </a:r>
            <a:r>
              <a:rPr lang="en-US" altLang="ko-KR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1,600</a:t>
            </a:r>
            <a:r>
              <a:rPr lang="ko-KR" altLang="en-US" sz="16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명</a:t>
            </a:r>
            <a:endParaRPr kumimoji="1" lang="x-none" altLang="en-US" sz="16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753AF7F-D8A6-45AC-9C88-D77E85C19A3B}"/>
              </a:ext>
            </a:extLst>
          </p:cNvPr>
          <p:cNvSpPr txBox="1"/>
          <p:nvPr/>
        </p:nvSpPr>
        <p:spPr>
          <a:xfrm>
            <a:off x="6909822" y="3534311"/>
            <a:ext cx="4201917" cy="19082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kumimoji="1"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1. 2020</a:t>
            </a:r>
            <a:r>
              <a:rPr kumimoji="1"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 전체 매출액 </a:t>
            </a:r>
            <a:r>
              <a:rPr kumimoji="1" lang="ko-KR" altLang="en-US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약 </a:t>
            </a:r>
            <a:r>
              <a:rPr kumimoji="1" lang="en-US" altLang="ko-KR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5,400</a:t>
            </a:r>
            <a:r>
              <a:rPr kumimoji="1" lang="ko-KR" altLang="en-US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억원</a:t>
            </a:r>
            <a:br>
              <a:rPr kumimoji="1" lang="en-US" altLang="ko-KR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kumimoji="1"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2. 2021</a:t>
            </a:r>
            <a:r>
              <a:rPr kumimoji="1"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 예상 매출액 </a:t>
            </a:r>
            <a:r>
              <a:rPr kumimoji="1" lang="ko-KR" altLang="en-US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약 </a:t>
            </a:r>
            <a:r>
              <a:rPr kumimoji="1" lang="en-US" altLang="ko-KR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8,200</a:t>
            </a:r>
            <a:r>
              <a:rPr kumimoji="1" lang="ko-KR" altLang="en-US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억원</a:t>
            </a:r>
            <a:endParaRPr kumimoji="1" lang="en-US" altLang="ko-KR" sz="1400" dirty="0">
              <a:solidFill>
                <a:srgbClr val="6667A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kumimoji="1"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3. </a:t>
            </a:r>
            <a:r>
              <a:rPr kumimoji="1"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최근 </a:t>
            </a:r>
            <a:r>
              <a:rPr kumimoji="1"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</a:t>
            </a:r>
            <a:r>
              <a:rPr kumimoji="1"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년간</a:t>
            </a:r>
            <a:r>
              <a:rPr kumimoji="1"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kumimoji="1"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연평균 매출성장률 </a:t>
            </a:r>
            <a:r>
              <a:rPr kumimoji="1" lang="ko-KR" altLang="en-US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약 </a:t>
            </a:r>
            <a:r>
              <a:rPr kumimoji="1" lang="en-US" altLang="ko-KR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59%</a:t>
            </a:r>
            <a:br>
              <a:rPr kumimoji="1" lang="en-US" altLang="ko-KR" sz="1400" b="1" dirty="0">
                <a:solidFill>
                  <a:srgbClr val="7D80F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kumimoji="1" lang="en-US" altLang="ko-KR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(5</a:t>
            </a:r>
            <a:r>
              <a:rPr kumimoji="1" lang="ko-KR" altLang="en-US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년간 매출액 </a:t>
            </a:r>
            <a:r>
              <a:rPr kumimoji="1" lang="en-US" altLang="ko-KR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10</a:t>
            </a:r>
            <a:r>
              <a:rPr kumimoji="1" lang="ko-KR" altLang="en-US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 이상 성장</a:t>
            </a:r>
            <a:r>
              <a:rPr kumimoji="1" lang="en-US" altLang="ko-KR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kumimoji="1"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4. </a:t>
            </a:r>
            <a:r>
              <a:rPr kumimoji="1"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해외지사</a:t>
            </a:r>
            <a:r>
              <a:rPr kumimoji="1" lang="ko-KR" altLang="en-US" sz="1400" dirty="0">
                <a:solidFill>
                  <a:srgbClr val="6667AB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kumimoji="1" lang="en-US" altLang="ko-KR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</a:t>
            </a:r>
            <a:r>
              <a:rPr kumimoji="1" lang="ko-KR" altLang="en-US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</a:t>
            </a:r>
            <a:endParaRPr kumimoji="1" lang="en-US" altLang="ko-KR" sz="1400" dirty="0">
              <a:solidFill>
                <a:srgbClr val="6667A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kumimoji="1"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5. </a:t>
            </a:r>
            <a:r>
              <a:rPr kumimoji="1"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전체 계열사 </a:t>
            </a:r>
            <a:r>
              <a:rPr kumimoji="1" lang="ko-KR" altLang="en-US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약 </a:t>
            </a:r>
            <a:r>
              <a:rPr kumimoji="1" lang="en-US" altLang="ko-KR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25</a:t>
            </a:r>
            <a:r>
              <a:rPr kumimoji="1" lang="ko-KR" altLang="en-US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개사</a:t>
            </a:r>
            <a:endParaRPr kumimoji="1" lang="en-US" altLang="ko-KR" sz="1400" dirty="0">
              <a:solidFill>
                <a:srgbClr val="6667A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kumimoji="1"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6. 2020</a:t>
            </a:r>
            <a:r>
              <a:rPr kumimoji="1"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 현재 전체 임직원 </a:t>
            </a:r>
            <a:r>
              <a:rPr kumimoji="1" lang="ko-KR" altLang="en-US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약 </a:t>
            </a:r>
            <a:r>
              <a:rPr kumimoji="1" lang="en-US" altLang="ko-KR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1,600</a:t>
            </a:r>
            <a:r>
              <a:rPr kumimoji="1" lang="ko-KR" altLang="en-US" sz="1400" dirty="0">
                <a:solidFill>
                  <a:srgbClr val="6667A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명</a:t>
            </a:r>
            <a:endParaRPr kumimoji="1" lang="en-US" altLang="ko-KR" sz="1400" dirty="0">
              <a:solidFill>
                <a:srgbClr val="6667A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4BB38A2-C6B8-4FD7-A460-F46D9B687BB4}"/>
              </a:ext>
            </a:extLst>
          </p:cNvPr>
          <p:cNvGrpSpPr/>
          <p:nvPr/>
        </p:nvGrpSpPr>
        <p:grpSpPr>
          <a:xfrm>
            <a:off x="680044" y="2953424"/>
            <a:ext cx="5552481" cy="3212426"/>
            <a:chOff x="680044" y="3150894"/>
            <a:chExt cx="5559614" cy="33562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93A1E3C-23C9-4A39-B57D-147D99BBFFE2}"/>
                </a:ext>
              </a:extLst>
            </p:cNvPr>
            <p:cNvSpPr/>
            <p:nvPr/>
          </p:nvSpPr>
          <p:spPr>
            <a:xfrm>
              <a:off x="775129" y="3519152"/>
              <a:ext cx="5464529" cy="29880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31DCB53-0BE2-41ED-A705-9D4C9A66CF44}"/>
                </a:ext>
              </a:extLst>
            </p:cNvPr>
            <p:cNvSpPr txBox="1"/>
            <p:nvPr/>
          </p:nvSpPr>
          <p:spPr>
            <a:xfrm>
              <a:off x="680044" y="3150894"/>
              <a:ext cx="10890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단위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억원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aphicFrame>
          <p:nvGraphicFramePr>
            <p:cNvPr id="93" name="차트 92">
              <a:extLst>
                <a:ext uri="{FF2B5EF4-FFF2-40B4-BE49-F238E27FC236}">
                  <a16:creationId xmlns:a16="http://schemas.microsoft.com/office/drawing/2014/main" id="{F8EB2474-1AE7-4D9F-8496-104C1D98112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71685565"/>
                </p:ext>
              </p:extLst>
            </p:nvPr>
          </p:nvGraphicFramePr>
          <p:xfrm>
            <a:off x="983180" y="3841136"/>
            <a:ext cx="5119778" cy="25886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6. MEGAZONECLOUD 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소개 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 err="1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메가존클라우드</a:t>
              </a:r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 및 관계사</a:t>
              </a:r>
              <a:endParaRPr lang="en-US" altLang="ko-KR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  <a:p>
              <a:endParaRPr lang="en-US" altLang="ko-KR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2C59582-887F-4A13-AD45-C2A0C3A562E2}"/>
              </a:ext>
            </a:extLst>
          </p:cNvPr>
          <p:cNvSpPr txBox="1"/>
          <p:nvPr/>
        </p:nvSpPr>
        <p:spPr>
          <a:xfrm>
            <a:off x="775007" y="1559601"/>
            <a:ext cx="10721667" cy="50513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MEGAZONE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은 지속적으로 성장 중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0959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6. MEGAZONECLOUD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변화하는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IT </a:t>
              </a:r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트렌드에 맞춘 비즈니스 전략으로 대응</a:t>
              </a:r>
              <a:endParaRPr lang="en-US" altLang="ko-KR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AF757A-6C46-41C9-AD8D-7FAC87CBA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" y="1374172"/>
            <a:ext cx="10953750" cy="449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921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6. MEGAZONECLOUD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변화하는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IT </a:t>
              </a:r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트렌드에 맞춘 비즈니스 전략으로 대응</a:t>
              </a:r>
              <a:endParaRPr lang="en-US" altLang="ko-KR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EA823B-C7DD-4E8B-BE2E-D41F0E6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20" y="1367133"/>
            <a:ext cx="11715155" cy="490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18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6. MEGAZONECLOUD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 err="1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메가존클라우드</a:t>
              </a:r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MSP </a:t>
              </a:r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핵심 역량</a:t>
              </a:r>
              <a:endParaRPr lang="en-US" altLang="ko-KR" sz="16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2175DD-AA88-44BB-B3EE-1A03243CB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" y="1340952"/>
            <a:ext cx="11677650" cy="487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819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746A0C0-9824-4434-912D-ABD51E3D26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FB9582B-6708-4983-9668-73CB8AB6BA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6AB2567-BCA3-45D0-A826-B0BF9CE39827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D46F-B218-4D14-9753-699969CA9473}"/>
              </a:ext>
            </a:extLst>
          </p:cNvPr>
          <p:cNvSpPr txBox="1"/>
          <p:nvPr/>
        </p:nvSpPr>
        <p:spPr>
          <a:xfrm>
            <a:off x="387424" y="2697711"/>
            <a:ext cx="11417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Q&amp;A</a:t>
            </a:r>
            <a:endParaRPr lang="ko-KR" altLang="en-US" sz="40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404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1. 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클라우드 컴퓨팅이란</a:t>
              </a: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?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클라우드 컴퓨팅의 이점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1026" name="Picture 2" descr="https://cdn-icons-png.flaticon.com/512/2911/2911789.png">
            <a:extLst>
              <a:ext uri="{FF2B5EF4-FFF2-40B4-BE49-F238E27FC236}">
                <a16:creationId xmlns:a16="http://schemas.microsoft.com/office/drawing/2014/main" id="{AC52D248-35ED-4282-B96F-A1FE198D1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027" y="1844591"/>
            <a:ext cx="1168981" cy="116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2382/2382307.png">
            <a:extLst>
              <a:ext uri="{FF2B5EF4-FFF2-40B4-BE49-F238E27FC236}">
                <a16:creationId xmlns:a16="http://schemas.microsoft.com/office/drawing/2014/main" id="{BDE32EE3-A0F1-49C3-AEA1-F45E1C15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506" y="1696461"/>
            <a:ext cx="1168981" cy="116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cons-png.flaticon.com/512/4727/4727351.png">
            <a:extLst>
              <a:ext uri="{FF2B5EF4-FFF2-40B4-BE49-F238E27FC236}">
                <a16:creationId xmlns:a16="http://schemas.microsoft.com/office/drawing/2014/main" id="{71B48064-0E04-4C4F-AE9D-71003F891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978" y="1794490"/>
            <a:ext cx="1168981" cy="116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-icons-png.flaticon.com/512/5246/5246195.png">
            <a:extLst>
              <a:ext uri="{FF2B5EF4-FFF2-40B4-BE49-F238E27FC236}">
                <a16:creationId xmlns:a16="http://schemas.microsoft.com/office/drawing/2014/main" id="{87F55775-797B-4D62-B05D-F5E06AB8F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350" y="4051607"/>
            <a:ext cx="1168982" cy="116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-icons-png.flaticon.com/512/3135/3135691.png">
            <a:extLst>
              <a:ext uri="{FF2B5EF4-FFF2-40B4-BE49-F238E27FC236}">
                <a16:creationId xmlns:a16="http://schemas.microsoft.com/office/drawing/2014/main" id="{08DA9B84-1146-474B-8098-2F356D968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506" y="4106179"/>
            <a:ext cx="1168981" cy="116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-icons-png.flaticon.com/512/814/814513.png">
            <a:extLst>
              <a:ext uri="{FF2B5EF4-FFF2-40B4-BE49-F238E27FC236}">
                <a16:creationId xmlns:a16="http://schemas.microsoft.com/office/drawing/2014/main" id="{1D6D2EC1-17D9-4DBF-A65C-6FB822A61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978" y="4051607"/>
            <a:ext cx="1168981" cy="116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629984-51DA-4DB2-BCD1-CB853B762496}"/>
              </a:ext>
            </a:extLst>
          </p:cNvPr>
          <p:cNvSpPr txBox="1"/>
          <p:nvPr/>
        </p:nvSpPr>
        <p:spPr>
          <a:xfrm>
            <a:off x="490057" y="3055115"/>
            <a:ext cx="2998919" cy="3738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고정 비용을 가변 비용으로 대체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4C671D-826C-4AC4-961B-7C3F7EA84668}"/>
              </a:ext>
            </a:extLst>
          </p:cNvPr>
          <p:cNvSpPr txBox="1"/>
          <p:nvPr/>
        </p:nvSpPr>
        <p:spPr>
          <a:xfrm>
            <a:off x="4596536" y="2944421"/>
            <a:ext cx="2998919" cy="3738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운영 비용 절감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589D71-894B-46F1-B8E4-5AF1AC843BA4}"/>
              </a:ext>
            </a:extLst>
          </p:cNvPr>
          <p:cNvSpPr txBox="1"/>
          <p:nvPr/>
        </p:nvSpPr>
        <p:spPr>
          <a:xfrm>
            <a:off x="8470008" y="2963471"/>
            <a:ext cx="2998919" cy="3738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탄력적 운영 및 확장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44D328-C4BF-4CA9-8C9B-875925BF68B8}"/>
              </a:ext>
            </a:extLst>
          </p:cNvPr>
          <p:cNvSpPr txBox="1"/>
          <p:nvPr/>
        </p:nvSpPr>
        <p:spPr>
          <a:xfrm>
            <a:off x="423381" y="5182106"/>
            <a:ext cx="2998919" cy="3738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속도 및 민첩성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2B73CE-A32D-46F6-BB5B-7A24058DACE1}"/>
              </a:ext>
            </a:extLst>
          </p:cNvPr>
          <p:cNvSpPr txBox="1"/>
          <p:nvPr/>
        </p:nvSpPr>
        <p:spPr>
          <a:xfrm>
            <a:off x="4596535" y="5218837"/>
            <a:ext cx="2998919" cy="3738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핵심 비즈니스 집중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0F028C-4566-4084-A4D2-276E9B8D6CB3}"/>
              </a:ext>
            </a:extLst>
          </p:cNvPr>
          <p:cNvSpPr txBox="1"/>
          <p:nvPr/>
        </p:nvSpPr>
        <p:spPr>
          <a:xfrm>
            <a:off x="8510425" y="5218837"/>
            <a:ext cx="2998919" cy="3738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글로벌 확장</a:t>
            </a:r>
          </a:p>
        </p:txBody>
      </p:sp>
    </p:spTree>
    <p:extLst>
      <p:ext uri="{BB962C8B-B14F-4D97-AF65-F5344CB8AC3E}">
        <p14:creationId xmlns:p14="http://schemas.microsoft.com/office/powerpoint/2010/main" val="11337891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746A0C0-9824-4434-912D-ABD51E3D26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FB9582B-6708-4983-9668-73CB8AB6BA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6AB2567-BCA3-45D0-A826-B0BF9CE39827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solidFill>
                <a:schemeClr val="bg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D46F-B218-4D14-9753-699969CA9473}"/>
              </a:ext>
            </a:extLst>
          </p:cNvPr>
          <p:cNvSpPr txBox="1"/>
          <p:nvPr/>
        </p:nvSpPr>
        <p:spPr>
          <a:xfrm>
            <a:off x="387424" y="2697711"/>
            <a:ext cx="11417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Thank you</a:t>
            </a:r>
            <a:endParaRPr lang="ko-KR" altLang="en-US" sz="40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40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1. 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클라우드 컴퓨팅이란</a:t>
              </a: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?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고정비용을 가변비용으로 대체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2050" name="Picture 2" descr="https://cdn-icons-png.flaticon.com/512/4906/4906524.png">
            <a:extLst>
              <a:ext uri="{FF2B5EF4-FFF2-40B4-BE49-F238E27FC236}">
                <a16:creationId xmlns:a16="http://schemas.microsoft.com/office/drawing/2014/main" id="{6F2F12AC-4197-494E-89A1-FF3E4735B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4" y="2562224"/>
            <a:ext cx="1962151" cy="196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0EB20B8D-EFA3-4FA9-B335-E485435BDA1A}"/>
              </a:ext>
            </a:extLst>
          </p:cNvPr>
          <p:cNvSpPr txBox="1"/>
          <p:nvPr/>
        </p:nvSpPr>
        <p:spPr>
          <a:xfrm>
            <a:off x="893493" y="4746823"/>
            <a:ext cx="3623211" cy="3738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많은 초기자본 투자비용 발생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8E9598D-94D3-4986-BD46-167050FCAC5A}"/>
              </a:ext>
            </a:extLst>
          </p:cNvPr>
          <p:cNvSpPr txBox="1"/>
          <p:nvPr/>
        </p:nvSpPr>
        <p:spPr>
          <a:xfrm>
            <a:off x="7530385" y="4625496"/>
            <a:ext cx="3623211" cy="6970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초기 투자비용 없음</a:t>
            </a:r>
            <a:endParaRPr lang="en-US" altLang="ko-KR" sz="14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사용한 만큼만 과금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947B957-1E94-42A7-902C-59A57D71CEDA}"/>
              </a:ext>
            </a:extLst>
          </p:cNvPr>
          <p:cNvSpPr txBox="1"/>
          <p:nvPr/>
        </p:nvSpPr>
        <p:spPr>
          <a:xfrm>
            <a:off x="4284392" y="3266203"/>
            <a:ext cx="3623211" cy="105753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VS</a:t>
            </a:r>
            <a:endParaRPr lang="ko-KR" altLang="en-US" sz="14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48880-5AB3-4EEC-8722-A2F90D273547}"/>
              </a:ext>
            </a:extLst>
          </p:cNvPr>
          <p:cNvSpPr/>
          <p:nvPr/>
        </p:nvSpPr>
        <p:spPr>
          <a:xfrm>
            <a:off x="1871376" y="2111177"/>
            <a:ext cx="174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ON-PREMISES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F9FCD2-0A33-49AA-910F-5B5757EBB0E1}"/>
              </a:ext>
            </a:extLst>
          </p:cNvPr>
          <p:cNvSpPr/>
          <p:nvPr/>
        </p:nvSpPr>
        <p:spPr>
          <a:xfrm>
            <a:off x="8111428" y="2173745"/>
            <a:ext cx="2461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CLOUD COMPUTING</a:t>
            </a:r>
            <a:endParaRPr lang="ko-KR" altLang="en-US" b="1" dirty="0"/>
          </a:p>
        </p:txBody>
      </p:sp>
      <p:pic>
        <p:nvPicPr>
          <p:cNvPr id="176" name="Picture 2" descr="https://cdn-icons-png.flaticon.com/512/3211/3211343.png">
            <a:extLst>
              <a:ext uri="{FF2B5EF4-FFF2-40B4-BE49-F238E27FC236}">
                <a16:creationId xmlns:a16="http://schemas.microsoft.com/office/drawing/2014/main" id="{14614978-4527-4DC3-AF9B-8AC65877D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021" y="2606681"/>
            <a:ext cx="1867936" cy="186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573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FB7313-2C11-4537-A63F-E58FED29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80447" r="9733"/>
          <a:stretch/>
        </p:blipFill>
        <p:spPr>
          <a:xfrm>
            <a:off x="-2" y="-1"/>
            <a:ext cx="12192001" cy="134095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7C4DBF-8927-4ECC-8CB5-1189984DA029}"/>
              </a:ext>
            </a:extLst>
          </p:cNvPr>
          <p:cNvGrpSpPr/>
          <p:nvPr/>
        </p:nvGrpSpPr>
        <p:grpSpPr>
          <a:xfrm>
            <a:off x="648321" y="338541"/>
            <a:ext cx="6882064" cy="735313"/>
            <a:chOff x="648321" y="434510"/>
            <a:chExt cx="6882064" cy="7353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0B164D-E368-445D-8528-B11B15281C78}"/>
                </a:ext>
              </a:extLst>
            </p:cNvPr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1. </a:t>
              </a:r>
              <a:r>
                <a:rPr lang="ko-KR" altLang="en-US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클라우드 컴퓨팅이란</a:t>
              </a:r>
              <a:r>
                <a:rPr lang="en-US" altLang="ko-KR" sz="2400" b="1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Arial" panose="020B0604020202020204" pitchFamily="34" charset="0"/>
                </a:rPr>
                <a:t>?</a:t>
              </a:r>
              <a:endParaRPr lang="en-US" altLang="ko-KR" sz="2400" b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Arial"/>
                <a:sym typeface="Arial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7608D-1258-4A6D-87B1-FE2E3937E610}"/>
                </a:ext>
              </a:extLst>
            </p:cNvPr>
            <p:cNvSpPr txBox="1"/>
            <p:nvPr/>
          </p:nvSpPr>
          <p:spPr>
            <a:xfrm>
              <a:off x="756079" y="929395"/>
              <a:ext cx="5731548" cy="2404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anose="020B0604020202020204" pitchFamily="34" charset="0"/>
                </a:rPr>
                <a:t>운영비용 절감</a:t>
              </a:r>
              <a:endParaRPr lang="en-US" altLang="ko-KR" sz="1600" dirty="0">
                <a:solidFill>
                  <a:srgbClr val="FFBA5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AB3D2F-4F1A-429D-A505-F68371C1CA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754" y="6308724"/>
            <a:ext cx="1276753" cy="32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FA1902-FA4A-448F-9963-00443DDC4216}"/>
              </a:ext>
            </a:extLst>
          </p:cNvPr>
          <p:cNvSpPr txBox="1"/>
          <p:nvPr/>
        </p:nvSpPr>
        <p:spPr>
          <a:xfrm>
            <a:off x="680044" y="6321356"/>
            <a:ext cx="4287186" cy="272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Copyright 2022 © MEGAZONECLOUD</a:t>
            </a:r>
            <a:r>
              <a:rPr lang="ko-KR" altLang="en-US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Arial" panose="020B0604020202020204" pitchFamily="34" charset="0"/>
              </a:rPr>
              <a:t> CORP. ALL RIGHT RESERVED.</a:t>
            </a:r>
            <a:endParaRPr lang="ko-KR" altLang="en-US" sz="800" dirty="0">
              <a:latin typeface="Noto Sans CJK KR DemiLight" panose="020B0400000000000000" pitchFamily="34" charset="-127"/>
              <a:ea typeface="Noto Sans CJK KR DemiLight" panose="020B04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325" name="Straight Connector 325">
            <a:extLst>
              <a:ext uri="{FF2B5EF4-FFF2-40B4-BE49-F238E27FC236}">
                <a16:creationId xmlns:a16="http://schemas.microsoft.com/office/drawing/2014/main" id="{ACAB1241-04EB-42C7-B4C9-8AB844334C74}"/>
              </a:ext>
            </a:extLst>
          </p:cNvPr>
          <p:cNvCxnSpPr/>
          <p:nvPr/>
        </p:nvCxnSpPr>
        <p:spPr>
          <a:xfrm>
            <a:off x="4106057" y="2792800"/>
            <a:ext cx="0" cy="600607"/>
          </a:xfrm>
          <a:prstGeom prst="line">
            <a:avLst/>
          </a:prstGeom>
          <a:ln>
            <a:solidFill>
              <a:srgbClr val="00A1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7">
            <a:extLst>
              <a:ext uri="{FF2B5EF4-FFF2-40B4-BE49-F238E27FC236}">
                <a16:creationId xmlns:a16="http://schemas.microsoft.com/office/drawing/2014/main" id="{4233CFD9-38E6-421C-8594-23F85813F9F9}"/>
              </a:ext>
            </a:extLst>
          </p:cNvPr>
          <p:cNvCxnSpPr/>
          <p:nvPr/>
        </p:nvCxnSpPr>
        <p:spPr>
          <a:xfrm>
            <a:off x="4587347" y="2448468"/>
            <a:ext cx="0" cy="980898"/>
          </a:xfrm>
          <a:prstGeom prst="line">
            <a:avLst/>
          </a:prstGeom>
          <a:ln>
            <a:solidFill>
              <a:srgbClr val="00A1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0">
            <a:extLst>
              <a:ext uri="{FF2B5EF4-FFF2-40B4-BE49-F238E27FC236}">
                <a16:creationId xmlns:a16="http://schemas.microsoft.com/office/drawing/2014/main" id="{CBCE4AD9-CEEE-4426-B364-283988B03707}"/>
              </a:ext>
            </a:extLst>
          </p:cNvPr>
          <p:cNvCxnSpPr/>
          <p:nvPr/>
        </p:nvCxnSpPr>
        <p:spPr>
          <a:xfrm>
            <a:off x="2725445" y="2200147"/>
            <a:ext cx="0" cy="1209287"/>
          </a:xfrm>
          <a:prstGeom prst="line">
            <a:avLst/>
          </a:prstGeom>
          <a:ln>
            <a:solidFill>
              <a:srgbClr val="00A1C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2">
            <a:extLst>
              <a:ext uri="{FF2B5EF4-FFF2-40B4-BE49-F238E27FC236}">
                <a16:creationId xmlns:a16="http://schemas.microsoft.com/office/drawing/2014/main" id="{049B1B32-A456-4EF0-ABF3-1B7169822034}"/>
              </a:ext>
            </a:extLst>
          </p:cNvPr>
          <p:cNvCxnSpPr/>
          <p:nvPr/>
        </p:nvCxnSpPr>
        <p:spPr>
          <a:xfrm>
            <a:off x="3370369" y="2188157"/>
            <a:ext cx="0" cy="1209287"/>
          </a:xfrm>
          <a:prstGeom prst="line">
            <a:avLst/>
          </a:prstGeom>
          <a:ln>
            <a:solidFill>
              <a:srgbClr val="00A1C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286">
            <a:extLst>
              <a:ext uri="{FF2B5EF4-FFF2-40B4-BE49-F238E27FC236}">
                <a16:creationId xmlns:a16="http://schemas.microsoft.com/office/drawing/2014/main" id="{31FB4F5C-CC1A-4A6B-8A2F-C03187AA6E77}"/>
              </a:ext>
            </a:extLst>
          </p:cNvPr>
          <p:cNvCxnSpPr/>
          <p:nvPr/>
        </p:nvCxnSpPr>
        <p:spPr>
          <a:xfrm>
            <a:off x="7059643" y="4725873"/>
            <a:ext cx="3055620" cy="0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267">
            <a:extLst>
              <a:ext uri="{FF2B5EF4-FFF2-40B4-BE49-F238E27FC236}">
                <a16:creationId xmlns:a16="http://schemas.microsoft.com/office/drawing/2014/main" id="{EFD859C2-D48D-4B7C-913B-ECB397517D11}"/>
              </a:ext>
            </a:extLst>
          </p:cNvPr>
          <p:cNvCxnSpPr/>
          <p:nvPr/>
        </p:nvCxnSpPr>
        <p:spPr>
          <a:xfrm flipV="1">
            <a:off x="2164699" y="1569165"/>
            <a:ext cx="0" cy="18455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273">
            <a:extLst>
              <a:ext uri="{FF2B5EF4-FFF2-40B4-BE49-F238E27FC236}">
                <a16:creationId xmlns:a16="http://schemas.microsoft.com/office/drawing/2014/main" id="{E7275561-1A4D-4AC8-8077-BB5F32D9F55B}"/>
              </a:ext>
            </a:extLst>
          </p:cNvPr>
          <p:cNvCxnSpPr/>
          <p:nvPr/>
        </p:nvCxnSpPr>
        <p:spPr>
          <a:xfrm>
            <a:off x="6991962" y="3414688"/>
            <a:ext cx="3055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274">
            <a:extLst>
              <a:ext uri="{FF2B5EF4-FFF2-40B4-BE49-F238E27FC236}">
                <a16:creationId xmlns:a16="http://schemas.microsoft.com/office/drawing/2014/main" id="{391582CE-E799-4977-BAD4-F7D195C9B680}"/>
              </a:ext>
            </a:extLst>
          </p:cNvPr>
          <p:cNvCxnSpPr/>
          <p:nvPr/>
        </p:nvCxnSpPr>
        <p:spPr>
          <a:xfrm flipV="1">
            <a:off x="7018164" y="1569165"/>
            <a:ext cx="0" cy="18455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276">
            <a:extLst>
              <a:ext uri="{FF2B5EF4-FFF2-40B4-BE49-F238E27FC236}">
                <a16:creationId xmlns:a16="http://schemas.microsoft.com/office/drawing/2014/main" id="{02CFF8CD-2D60-4DB1-BE79-FB522DA46D91}"/>
              </a:ext>
            </a:extLst>
          </p:cNvPr>
          <p:cNvCxnSpPr/>
          <p:nvPr/>
        </p:nvCxnSpPr>
        <p:spPr>
          <a:xfrm>
            <a:off x="2188982" y="5995657"/>
            <a:ext cx="30585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279">
            <a:extLst>
              <a:ext uri="{FF2B5EF4-FFF2-40B4-BE49-F238E27FC236}">
                <a16:creationId xmlns:a16="http://schemas.microsoft.com/office/drawing/2014/main" id="{4168C137-05B1-4E51-AACF-3E6E08088B20}"/>
              </a:ext>
            </a:extLst>
          </p:cNvPr>
          <p:cNvCxnSpPr/>
          <p:nvPr/>
        </p:nvCxnSpPr>
        <p:spPr>
          <a:xfrm>
            <a:off x="7043768" y="5995657"/>
            <a:ext cx="3055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280">
            <a:extLst>
              <a:ext uri="{FF2B5EF4-FFF2-40B4-BE49-F238E27FC236}">
                <a16:creationId xmlns:a16="http://schemas.microsoft.com/office/drawing/2014/main" id="{43E8C324-AFF6-487C-8278-A899BFB0A378}"/>
              </a:ext>
            </a:extLst>
          </p:cNvPr>
          <p:cNvCxnSpPr/>
          <p:nvPr/>
        </p:nvCxnSpPr>
        <p:spPr>
          <a:xfrm flipV="1">
            <a:off x="7067325" y="4150134"/>
            <a:ext cx="0" cy="18455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287">
            <a:extLst>
              <a:ext uri="{FF2B5EF4-FFF2-40B4-BE49-F238E27FC236}">
                <a16:creationId xmlns:a16="http://schemas.microsoft.com/office/drawing/2014/main" id="{8A55F47D-5B37-43D9-81EB-ED10063918FB}"/>
              </a:ext>
            </a:extLst>
          </p:cNvPr>
          <p:cNvCxnSpPr/>
          <p:nvPr/>
        </p:nvCxnSpPr>
        <p:spPr>
          <a:xfrm>
            <a:off x="7050514" y="2582748"/>
            <a:ext cx="1295881" cy="0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288">
            <a:extLst>
              <a:ext uri="{FF2B5EF4-FFF2-40B4-BE49-F238E27FC236}">
                <a16:creationId xmlns:a16="http://schemas.microsoft.com/office/drawing/2014/main" id="{AA09A776-7BC0-46D1-9B62-A240D23D7EF8}"/>
              </a:ext>
            </a:extLst>
          </p:cNvPr>
          <p:cNvCxnSpPr/>
          <p:nvPr/>
        </p:nvCxnSpPr>
        <p:spPr>
          <a:xfrm>
            <a:off x="8345100" y="1927717"/>
            <a:ext cx="1425469" cy="0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289">
            <a:extLst>
              <a:ext uri="{FF2B5EF4-FFF2-40B4-BE49-F238E27FC236}">
                <a16:creationId xmlns:a16="http://schemas.microsoft.com/office/drawing/2014/main" id="{DE3390CA-B8A1-438E-B1D6-22DC1E155552}"/>
              </a:ext>
            </a:extLst>
          </p:cNvPr>
          <p:cNvCxnSpPr/>
          <p:nvPr/>
        </p:nvCxnSpPr>
        <p:spPr>
          <a:xfrm flipV="1">
            <a:off x="8356249" y="1931685"/>
            <a:ext cx="0" cy="663060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00">
            <a:extLst>
              <a:ext uri="{FF2B5EF4-FFF2-40B4-BE49-F238E27FC236}">
                <a16:creationId xmlns:a16="http://schemas.microsoft.com/office/drawing/2014/main" id="{85CA15CB-5644-4818-8BA3-42715F9B4F36}"/>
              </a:ext>
            </a:extLst>
          </p:cNvPr>
          <p:cNvCxnSpPr/>
          <p:nvPr/>
        </p:nvCxnSpPr>
        <p:spPr>
          <a:xfrm>
            <a:off x="7046944" y="3237165"/>
            <a:ext cx="776989" cy="0"/>
          </a:xfrm>
          <a:prstGeom prst="line">
            <a:avLst/>
          </a:prstGeom>
          <a:ln>
            <a:solidFill>
              <a:srgbClr val="00A1C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02">
            <a:extLst>
              <a:ext uri="{FF2B5EF4-FFF2-40B4-BE49-F238E27FC236}">
                <a16:creationId xmlns:a16="http://schemas.microsoft.com/office/drawing/2014/main" id="{FF85EBAB-1C7C-4F57-B150-76CFA986AB42}"/>
              </a:ext>
            </a:extLst>
          </p:cNvPr>
          <p:cNvCxnSpPr/>
          <p:nvPr/>
        </p:nvCxnSpPr>
        <p:spPr>
          <a:xfrm flipV="1">
            <a:off x="7067325" y="2594745"/>
            <a:ext cx="368113" cy="257610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03">
            <a:extLst>
              <a:ext uri="{FF2B5EF4-FFF2-40B4-BE49-F238E27FC236}">
                <a16:creationId xmlns:a16="http://schemas.microsoft.com/office/drawing/2014/main" id="{BC3401EE-A89D-43F2-A8C2-3098DCA24B7D}"/>
              </a:ext>
            </a:extLst>
          </p:cNvPr>
          <p:cNvCxnSpPr/>
          <p:nvPr/>
        </p:nvCxnSpPr>
        <p:spPr>
          <a:xfrm flipV="1">
            <a:off x="7043768" y="2641269"/>
            <a:ext cx="607583" cy="419487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05">
            <a:extLst>
              <a:ext uri="{FF2B5EF4-FFF2-40B4-BE49-F238E27FC236}">
                <a16:creationId xmlns:a16="http://schemas.microsoft.com/office/drawing/2014/main" id="{8BA19CF3-E2BB-4A97-9060-A63D8F060DAB}"/>
              </a:ext>
            </a:extLst>
          </p:cNvPr>
          <p:cNvCxnSpPr/>
          <p:nvPr/>
        </p:nvCxnSpPr>
        <p:spPr>
          <a:xfrm flipV="1">
            <a:off x="7170768" y="2624618"/>
            <a:ext cx="794218" cy="563139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07">
            <a:extLst>
              <a:ext uri="{FF2B5EF4-FFF2-40B4-BE49-F238E27FC236}">
                <a16:creationId xmlns:a16="http://schemas.microsoft.com/office/drawing/2014/main" id="{5485FB08-B039-4F0A-95F3-CE5E1F214D42}"/>
              </a:ext>
            </a:extLst>
          </p:cNvPr>
          <p:cNvCxnSpPr/>
          <p:nvPr/>
        </p:nvCxnSpPr>
        <p:spPr>
          <a:xfrm flipV="1">
            <a:off x="7436715" y="2636614"/>
            <a:ext cx="752113" cy="566254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10">
            <a:extLst>
              <a:ext uri="{FF2B5EF4-FFF2-40B4-BE49-F238E27FC236}">
                <a16:creationId xmlns:a16="http://schemas.microsoft.com/office/drawing/2014/main" id="{CE64E705-442C-43E2-871B-63A5D278461B}"/>
              </a:ext>
            </a:extLst>
          </p:cNvPr>
          <p:cNvCxnSpPr/>
          <p:nvPr/>
        </p:nvCxnSpPr>
        <p:spPr>
          <a:xfrm flipV="1">
            <a:off x="7735701" y="2021117"/>
            <a:ext cx="1446923" cy="1166632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12">
            <a:extLst>
              <a:ext uri="{FF2B5EF4-FFF2-40B4-BE49-F238E27FC236}">
                <a16:creationId xmlns:a16="http://schemas.microsoft.com/office/drawing/2014/main" id="{B4619480-8575-45CF-9B57-E89EBF9B662F}"/>
              </a:ext>
            </a:extLst>
          </p:cNvPr>
          <p:cNvCxnSpPr/>
          <p:nvPr/>
        </p:nvCxnSpPr>
        <p:spPr>
          <a:xfrm flipV="1">
            <a:off x="8006494" y="2004193"/>
            <a:ext cx="1446923" cy="1166632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13">
            <a:extLst>
              <a:ext uri="{FF2B5EF4-FFF2-40B4-BE49-F238E27FC236}">
                <a16:creationId xmlns:a16="http://schemas.microsoft.com/office/drawing/2014/main" id="{650A6977-B05E-434A-9449-9E7A07A20980}"/>
              </a:ext>
            </a:extLst>
          </p:cNvPr>
          <p:cNvCxnSpPr>
            <a:cxnSpLocks/>
          </p:cNvCxnSpPr>
          <p:nvPr/>
        </p:nvCxnSpPr>
        <p:spPr>
          <a:xfrm flipV="1">
            <a:off x="8373794" y="2121153"/>
            <a:ext cx="1207906" cy="973917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15">
            <a:extLst>
              <a:ext uri="{FF2B5EF4-FFF2-40B4-BE49-F238E27FC236}">
                <a16:creationId xmlns:a16="http://schemas.microsoft.com/office/drawing/2014/main" id="{5647586F-7597-45D7-BF29-D46CB010C00E}"/>
              </a:ext>
            </a:extLst>
          </p:cNvPr>
          <p:cNvCxnSpPr/>
          <p:nvPr/>
        </p:nvCxnSpPr>
        <p:spPr>
          <a:xfrm flipV="1">
            <a:off x="8389295" y="1992098"/>
            <a:ext cx="552669" cy="416097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17">
            <a:extLst>
              <a:ext uri="{FF2B5EF4-FFF2-40B4-BE49-F238E27FC236}">
                <a16:creationId xmlns:a16="http://schemas.microsoft.com/office/drawing/2014/main" id="{CC019102-343B-42B8-85FA-A44E1BE8E20E}"/>
              </a:ext>
            </a:extLst>
          </p:cNvPr>
          <p:cNvCxnSpPr/>
          <p:nvPr/>
        </p:nvCxnSpPr>
        <p:spPr>
          <a:xfrm flipV="1">
            <a:off x="8361836" y="1927717"/>
            <a:ext cx="375622" cy="259336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24">
            <a:extLst>
              <a:ext uri="{FF2B5EF4-FFF2-40B4-BE49-F238E27FC236}">
                <a16:creationId xmlns:a16="http://schemas.microsoft.com/office/drawing/2014/main" id="{D73D0EA4-ABA7-44C9-837E-0BF9B53DD983}"/>
              </a:ext>
            </a:extLst>
          </p:cNvPr>
          <p:cNvCxnSpPr/>
          <p:nvPr/>
        </p:nvCxnSpPr>
        <p:spPr>
          <a:xfrm>
            <a:off x="2713539" y="2194990"/>
            <a:ext cx="666750" cy="0"/>
          </a:xfrm>
          <a:prstGeom prst="line">
            <a:avLst/>
          </a:prstGeom>
          <a:ln>
            <a:solidFill>
              <a:srgbClr val="00A1C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0" name="Arc 329">
            <a:extLst>
              <a:ext uri="{FF2B5EF4-FFF2-40B4-BE49-F238E27FC236}">
                <a16:creationId xmlns:a16="http://schemas.microsoft.com/office/drawing/2014/main" id="{357CE0A6-C755-483F-8808-B79D06B4ED7A}"/>
              </a:ext>
            </a:extLst>
          </p:cNvPr>
          <p:cNvSpPr/>
          <p:nvPr/>
        </p:nvSpPr>
        <p:spPr>
          <a:xfrm rot="6532183">
            <a:off x="3535866" y="1695351"/>
            <a:ext cx="995320" cy="1156573"/>
          </a:xfrm>
          <a:prstGeom prst="arc">
            <a:avLst>
              <a:gd name="adj1" fmla="val 16200000"/>
              <a:gd name="adj2" fmla="val 20003359"/>
            </a:avLst>
          </a:prstGeom>
          <a:ln>
            <a:solidFill>
              <a:srgbClr val="00A1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>
              <a:ea typeface="Noto Sans CJK KR Bold" panose="020B0800000000000000"/>
            </a:endParaRPr>
          </a:p>
        </p:txBody>
      </p:sp>
      <p:cxnSp>
        <p:nvCxnSpPr>
          <p:cNvPr id="351" name="Straight Connector 330">
            <a:extLst>
              <a:ext uri="{FF2B5EF4-FFF2-40B4-BE49-F238E27FC236}">
                <a16:creationId xmlns:a16="http://schemas.microsoft.com/office/drawing/2014/main" id="{E91014F1-91F7-45BB-8A65-9E03A0FFD3EB}"/>
              </a:ext>
            </a:extLst>
          </p:cNvPr>
          <p:cNvCxnSpPr/>
          <p:nvPr/>
        </p:nvCxnSpPr>
        <p:spPr>
          <a:xfrm flipV="1">
            <a:off x="2209926" y="2123722"/>
            <a:ext cx="368113" cy="257610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31">
            <a:extLst>
              <a:ext uri="{FF2B5EF4-FFF2-40B4-BE49-F238E27FC236}">
                <a16:creationId xmlns:a16="http://schemas.microsoft.com/office/drawing/2014/main" id="{E0E1C459-CACE-4B36-875F-F66818BD7A1A}"/>
              </a:ext>
            </a:extLst>
          </p:cNvPr>
          <p:cNvCxnSpPr/>
          <p:nvPr/>
        </p:nvCxnSpPr>
        <p:spPr>
          <a:xfrm flipV="1">
            <a:off x="2204173" y="2194990"/>
            <a:ext cx="488716" cy="342010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33">
            <a:extLst>
              <a:ext uri="{FF2B5EF4-FFF2-40B4-BE49-F238E27FC236}">
                <a16:creationId xmlns:a16="http://schemas.microsoft.com/office/drawing/2014/main" id="{ACCA9DC6-1401-433C-81F6-4D0D44412EF8}"/>
              </a:ext>
            </a:extLst>
          </p:cNvPr>
          <p:cNvCxnSpPr/>
          <p:nvPr/>
        </p:nvCxnSpPr>
        <p:spPr>
          <a:xfrm flipV="1">
            <a:off x="2204173" y="2349941"/>
            <a:ext cx="488716" cy="342010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34">
            <a:extLst>
              <a:ext uri="{FF2B5EF4-FFF2-40B4-BE49-F238E27FC236}">
                <a16:creationId xmlns:a16="http://schemas.microsoft.com/office/drawing/2014/main" id="{78645E03-0E64-4B9B-A2F2-1DDECDF010E7}"/>
              </a:ext>
            </a:extLst>
          </p:cNvPr>
          <p:cNvCxnSpPr/>
          <p:nvPr/>
        </p:nvCxnSpPr>
        <p:spPr>
          <a:xfrm flipV="1">
            <a:off x="2213424" y="2509003"/>
            <a:ext cx="488716" cy="342010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35">
            <a:extLst>
              <a:ext uri="{FF2B5EF4-FFF2-40B4-BE49-F238E27FC236}">
                <a16:creationId xmlns:a16="http://schemas.microsoft.com/office/drawing/2014/main" id="{18B17996-CB4A-4577-95BC-2D41BB7FFFCD}"/>
              </a:ext>
            </a:extLst>
          </p:cNvPr>
          <p:cNvCxnSpPr/>
          <p:nvPr/>
        </p:nvCxnSpPr>
        <p:spPr>
          <a:xfrm flipV="1">
            <a:off x="2197044" y="2683557"/>
            <a:ext cx="488716" cy="342010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36">
            <a:extLst>
              <a:ext uri="{FF2B5EF4-FFF2-40B4-BE49-F238E27FC236}">
                <a16:creationId xmlns:a16="http://schemas.microsoft.com/office/drawing/2014/main" id="{65A18B95-48AD-43C5-8C66-5D9DE05D539C}"/>
              </a:ext>
            </a:extLst>
          </p:cNvPr>
          <p:cNvCxnSpPr/>
          <p:nvPr/>
        </p:nvCxnSpPr>
        <p:spPr>
          <a:xfrm flipV="1">
            <a:off x="2180824" y="2834958"/>
            <a:ext cx="488716" cy="342010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37">
            <a:extLst>
              <a:ext uri="{FF2B5EF4-FFF2-40B4-BE49-F238E27FC236}">
                <a16:creationId xmlns:a16="http://schemas.microsoft.com/office/drawing/2014/main" id="{BFB7D59C-6019-4A4A-B2C9-34FC54E788F2}"/>
              </a:ext>
            </a:extLst>
          </p:cNvPr>
          <p:cNvCxnSpPr/>
          <p:nvPr/>
        </p:nvCxnSpPr>
        <p:spPr>
          <a:xfrm flipV="1">
            <a:off x="2206209" y="2954000"/>
            <a:ext cx="488716" cy="342010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38">
            <a:extLst>
              <a:ext uri="{FF2B5EF4-FFF2-40B4-BE49-F238E27FC236}">
                <a16:creationId xmlns:a16="http://schemas.microsoft.com/office/drawing/2014/main" id="{2473DE0A-B0DF-4FF8-BCD6-DC8A82E7D795}"/>
              </a:ext>
            </a:extLst>
          </p:cNvPr>
          <p:cNvCxnSpPr/>
          <p:nvPr/>
        </p:nvCxnSpPr>
        <p:spPr>
          <a:xfrm flipV="1">
            <a:off x="2317304" y="3123038"/>
            <a:ext cx="337889" cy="236459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40">
            <a:extLst>
              <a:ext uri="{FF2B5EF4-FFF2-40B4-BE49-F238E27FC236}">
                <a16:creationId xmlns:a16="http://schemas.microsoft.com/office/drawing/2014/main" id="{E3DF1C26-EB6F-4262-B05C-0630B05B668E}"/>
              </a:ext>
            </a:extLst>
          </p:cNvPr>
          <p:cNvCxnSpPr/>
          <p:nvPr/>
        </p:nvCxnSpPr>
        <p:spPr>
          <a:xfrm flipV="1">
            <a:off x="2474617" y="3207580"/>
            <a:ext cx="206843" cy="144752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42">
            <a:extLst>
              <a:ext uri="{FF2B5EF4-FFF2-40B4-BE49-F238E27FC236}">
                <a16:creationId xmlns:a16="http://schemas.microsoft.com/office/drawing/2014/main" id="{3AE15470-3DC5-45D6-80A9-F3B7CDE414A6}"/>
              </a:ext>
            </a:extLst>
          </p:cNvPr>
          <p:cNvCxnSpPr/>
          <p:nvPr/>
        </p:nvCxnSpPr>
        <p:spPr>
          <a:xfrm flipV="1">
            <a:off x="2197023" y="2111262"/>
            <a:ext cx="206843" cy="144752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43">
            <a:extLst>
              <a:ext uri="{FF2B5EF4-FFF2-40B4-BE49-F238E27FC236}">
                <a16:creationId xmlns:a16="http://schemas.microsoft.com/office/drawing/2014/main" id="{76C3B095-81CE-4F73-9AF3-CBF3C459B217}"/>
              </a:ext>
            </a:extLst>
          </p:cNvPr>
          <p:cNvCxnSpPr/>
          <p:nvPr/>
        </p:nvCxnSpPr>
        <p:spPr>
          <a:xfrm flipV="1">
            <a:off x="2736773" y="2103868"/>
            <a:ext cx="69958" cy="48958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45">
            <a:extLst>
              <a:ext uri="{FF2B5EF4-FFF2-40B4-BE49-F238E27FC236}">
                <a16:creationId xmlns:a16="http://schemas.microsoft.com/office/drawing/2014/main" id="{07802AB9-B54F-44D0-A036-BCC2D3398A79}"/>
              </a:ext>
            </a:extLst>
          </p:cNvPr>
          <p:cNvCxnSpPr/>
          <p:nvPr/>
        </p:nvCxnSpPr>
        <p:spPr>
          <a:xfrm flipV="1">
            <a:off x="2832023" y="2111805"/>
            <a:ext cx="69958" cy="48958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46">
            <a:extLst>
              <a:ext uri="{FF2B5EF4-FFF2-40B4-BE49-F238E27FC236}">
                <a16:creationId xmlns:a16="http://schemas.microsoft.com/office/drawing/2014/main" id="{E57D9672-C616-4FD6-B0BD-A0D15C3CD1BB}"/>
              </a:ext>
            </a:extLst>
          </p:cNvPr>
          <p:cNvCxnSpPr/>
          <p:nvPr/>
        </p:nvCxnSpPr>
        <p:spPr>
          <a:xfrm flipV="1">
            <a:off x="2935026" y="2106218"/>
            <a:ext cx="69958" cy="48958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47">
            <a:extLst>
              <a:ext uri="{FF2B5EF4-FFF2-40B4-BE49-F238E27FC236}">
                <a16:creationId xmlns:a16="http://schemas.microsoft.com/office/drawing/2014/main" id="{676F6468-3685-40A9-97EE-6CEE28A628D4}"/>
              </a:ext>
            </a:extLst>
          </p:cNvPr>
          <p:cNvCxnSpPr/>
          <p:nvPr/>
        </p:nvCxnSpPr>
        <p:spPr>
          <a:xfrm flipV="1">
            <a:off x="3030276" y="2114155"/>
            <a:ext cx="69958" cy="48958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48">
            <a:extLst>
              <a:ext uri="{FF2B5EF4-FFF2-40B4-BE49-F238E27FC236}">
                <a16:creationId xmlns:a16="http://schemas.microsoft.com/office/drawing/2014/main" id="{01BE7D8B-7ECA-4C77-8525-3ABFE018E604}"/>
              </a:ext>
            </a:extLst>
          </p:cNvPr>
          <p:cNvCxnSpPr/>
          <p:nvPr/>
        </p:nvCxnSpPr>
        <p:spPr>
          <a:xfrm flipV="1">
            <a:off x="3128504" y="2109732"/>
            <a:ext cx="69958" cy="48958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49">
            <a:extLst>
              <a:ext uri="{FF2B5EF4-FFF2-40B4-BE49-F238E27FC236}">
                <a16:creationId xmlns:a16="http://schemas.microsoft.com/office/drawing/2014/main" id="{8CBF712B-ECD7-45DC-BAE1-1955BD5029EE}"/>
              </a:ext>
            </a:extLst>
          </p:cNvPr>
          <p:cNvCxnSpPr/>
          <p:nvPr/>
        </p:nvCxnSpPr>
        <p:spPr>
          <a:xfrm flipV="1">
            <a:off x="3223754" y="2117669"/>
            <a:ext cx="69958" cy="48958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50">
            <a:extLst>
              <a:ext uri="{FF2B5EF4-FFF2-40B4-BE49-F238E27FC236}">
                <a16:creationId xmlns:a16="http://schemas.microsoft.com/office/drawing/2014/main" id="{23313F92-0558-404E-B786-72FA028B881B}"/>
              </a:ext>
            </a:extLst>
          </p:cNvPr>
          <p:cNvCxnSpPr/>
          <p:nvPr/>
        </p:nvCxnSpPr>
        <p:spPr>
          <a:xfrm flipV="1">
            <a:off x="3318957" y="2111805"/>
            <a:ext cx="69958" cy="48958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51">
            <a:extLst>
              <a:ext uri="{FF2B5EF4-FFF2-40B4-BE49-F238E27FC236}">
                <a16:creationId xmlns:a16="http://schemas.microsoft.com/office/drawing/2014/main" id="{757D6A61-0117-42CC-BF5B-1000C28D2AD7}"/>
              </a:ext>
            </a:extLst>
          </p:cNvPr>
          <p:cNvCxnSpPr/>
          <p:nvPr/>
        </p:nvCxnSpPr>
        <p:spPr>
          <a:xfrm flipV="1">
            <a:off x="3381036" y="2121807"/>
            <a:ext cx="206843" cy="144752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52">
            <a:extLst>
              <a:ext uri="{FF2B5EF4-FFF2-40B4-BE49-F238E27FC236}">
                <a16:creationId xmlns:a16="http://schemas.microsoft.com/office/drawing/2014/main" id="{F02B8D2C-501E-4A51-B4F9-F73D9BACA5D6}"/>
              </a:ext>
            </a:extLst>
          </p:cNvPr>
          <p:cNvCxnSpPr/>
          <p:nvPr/>
        </p:nvCxnSpPr>
        <p:spPr>
          <a:xfrm flipV="1">
            <a:off x="3442680" y="2130027"/>
            <a:ext cx="377023" cy="263848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54">
            <a:extLst>
              <a:ext uri="{FF2B5EF4-FFF2-40B4-BE49-F238E27FC236}">
                <a16:creationId xmlns:a16="http://schemas.microsoft.com/office/drawing/2014/main" id="{F2934BA5-DAFF-4BCC-AD47-522E27383051}"/>
              </a:ext>
            </a:extLst>
          </p:cNvPr>
          <p:cNvCxnSpPr/>
          <p:nvPr/>
        </p:nvCxnSpPr>
        <p:spPr>
          <a:xfrm flipV="1">
            <a:off x="3393453" y="2152826"/>
            <a:ext cx="629689" cy="440667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56">
            <a:extLst>
              <a:ext uri="{FF2B5EF4-FFF2-40B4-BE49-F238E27FC236}">
                <a16:creationId xmlns:a16="http://schemas.microsoft.com/office/drawing/2014/main" id="{D714ACBD-A995-494E-AB42-5FEC1C4B4F87}"/>
              </a:ext>
            </a:extLst>
          </p:cNvPr>
          <p:cNvCxnSpPr/>
          <p:nvPr/>
        </p:nvCxnSpPr>
        <p:spPr>
          <a:xfrm flipV="1">
            <a:off x="3393453" y="2130022"/>
            <a:ext cx="873453" cy="611257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58">
            <a:extLst>
              <a:ext uri="{FF2B5EF4-FFF2-40B4-BE49-F238E27FC236}">
                <a16:creationId xmlns:a16="http://schemas.microsoft.com/office/drawing/2014/main" id="{D86C10C0-6E37-4E96-9EE8-7471CA6C82CD}"/>
              </a:ext>
            </a:extLst>
          </p:cNvPr>
          <p:cNvCxnSpPr/>
          <p:nvPr/>
        </p:nvCxnSpPr>
        <p:spPr>
          <a:xfrm flipV="1">
            <a:off x="3413933" y="2134211"/>
            <a:ext cx="1043177" cy="730032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60">
            <a:extLst>
              <a:ext uri="{FF2B5EF4-FFF2-40B4-BE49-F238E27FC236}">
                <a16:creationId xmlns:a16="http://schemas.microsoft.com/office/drawing/2014/main" id="{8564F38F-2EFC-40AA-A49D-0448752F5877}"/>
              </a:ext>
            </a:extLst>
          </p:cNvPr>
          <p:cNvCxnSpPr/>
          <p:nvPr/>
        </p:nvCxnSpPr>
        <p:spPr>
          <a:xfrm flipV="1">
            <a:off x="3394038" y="2142104"/>
            <a:ext cx="1273438" cy="891172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62">
            <a:extLst>
              <a:ext uri="{FF2B5EF4-FFF2-40B4-BE49-F238E27FC236}">
                <a16:creationId xmlns:a16="http://schemas.microsoft.com/office/drawing/2014/main" id="{73840373-115E-4CA4-B211-5ABDF9BC8935}"/>
              </a:ext>
            </a:extLst>
          </p:cNvPr>
          <p:cNvCxnSpPr/>
          <p:nvPr/>
        </p:nvCxnSpPr>
        <p:spPr>
          <a:xfrm flipV="1">
            <a:off x="3405188" y="2117669"/>
            <a:ext cx="1502724" cy="1051630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65">
            <a:extLst>
              <a:ext uri="{FF2B5EF4-FFF2-40B4-BE49-F238E27FC236}">
                <a16:creationId xmlns:a16="http://schemas.microsoft.com/office/drawing/2014/main" id="{11783FFA-0599-47B1-9E96-C66C9012AA46}"/>
              </a:ext>
            </a:extLst>
          </p:cNvPr>
          <p:cNvCxnSpPr/>
          <p:nvPr/>
        </p:nvCxnSpPr>
        <p:spPr>
          <a:xfrm flipV="1">
            <a:off x="3410633" y="2866599"/>
            <a:ext cx="637873" cy="446394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67">
            <a:extLst>
              <a:ext uri="{FF2B5EF4-FFF2-40B4-BE49-F238E27FC236}">
                <a16:creationId xmlns:a16="http://schemas.microsoft.com/office/drawing/2014/main" id="{188EBED2-2D90-4B5F-A3D0-0722847D24E1}"/>
              </a:ext>
            </a:extLst>
          </p:cNvPr>
          <p:cNvCxnSpPr/>
          <p:nvPr/>
        </p:nvCxnSpPr>
        <p:spPr>
          <a:xfrm flipV="1">
            <a:off x="3546874" y="3032230"/>
            <a:ext cx="507079" cy="354863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69">
            <a:extLst>
              <a:ext uri="{FF2B5EF4-FFF2-40B4-BE49-F238E27FC236}">
                <a16:creationId xmlns:a16="http://schemas.microsoft.com/office/drawing/2014/main" id="{51F0E155-3962-46FE-AFE3-12B30C0C5DB8}"/>
              </a:ext>
            </a:extLst>
          </p:cNvPr>
          <p:cNvCxnSpPr/>
          <p:nvPr/>
        </p:nvCxnSpPr>
        <p:spPr>
          <a:xfrm flipV="1">
            <a:off x="3748797" y="3169548"/>
            <a:ext cx="310859" cy="217545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1">
            <a:extLst>
              <a:ext uri="{FF2B5EF4-FFF2-40B4-BE49-F238E27FC236}">
                <a16:creationId xmlns:a16="http://schemas.microsoft.com/office/drawing/2014/main" id="{36CC8EF8-5854-4DDB-9B8A-288222FE82D9}"/>
              </a:ext>
            </a:extLst>
          </p:cNvPr>
          <p:cNvCxnSpPr/>
          <p:nvPr/>
        </p:nvCxnSpPr>
        <p:spPr>
          <a:xfrm flipV="1">
            <a:off x="3907467" y="3272786"/>
            <a:ext cx="163338" cy="114308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5">
            <a:extLst>
              <a:ext uri="{FF2B5EF4-FFF2-40B4-BE49-F238E27FC236}">
                <a16:creationId xmlns:a16="http://schemas.microsoft.com/office/drawing/2014/main" id="{37B8C791-949D-4C90-8B07-9EC39CF97573}"/>
              </a:ext>
            </a:extLst>
          </p:cNvPr>
          <p:cNvCxnSpPr/>
          <p:nvPr/>
        </p:nvCxnSpPr>
        <p:spPr>
          <a:xfrm flipV="1">
            <a:off x="4660115" y="2211769"/>
            <a:ext cx="461234" cy="322781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7">
            <a:extLst>
              <a:ext uri="{FF2B5EF4-FFF2-40B4-BE49-F238E27FC236}">
                <a16:creationId xmlns:a16="http://schemas.microsoft.com/office/drawing/2014/main" id="{77927755-7A9F-42BD-854E-3577DAD32811}"/>
              </a:ext>
            </a:extLst>
          </p:cNvPr>
          <p:cNvCxnSpPr/>
          <p:nvPr/>
        </p:nvCxnSpPr>
        <p:spPr>
          <a:xfrm flipV="1">
            <a:off x="4627285" y="2114341"/>
            <a:ext cx="461234" cy="322781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78">
            <a:extLst>
              <a:ext uri="{FF2B5EF4-FFF2-40B4-BE49-F238E27FC236}">
                <a16:creationId xmlns:a16="http://schemas.microsoft.com/office/drawing/2014/main" id="{8E845C5C-51EC-48A4-85AB-FAE3B6F1DD96}"/>
              </a:ext>
            </a:extLst>
          </p:cNvPr>
          <p:cNvCxnSpPr/>
          <p:nvPr/>
        </p:nvCxnSpPr>
        <p:spPr>
          <a:xfrm flipV="1">
            <a:off x="4650240" y="2337836"/>
            <a:ext cx="461234" cy="322781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79">
            <a:extLst>
              <a:ext uri="{FF2B5EF4-FFF2-40B4-BE49-F238E27FC236}">
                <a16:creationId xmlns:a16="http://schemas.microsoft.com/office/drawing/2014/main" id="{3475B1A5-C7E2-4889-B2D5-F3935F77699D}"/>
              </a:ext>
            </a:extLst>
          </p:cNvPr>
          <p:cNvCxnSpPr/>
          <p:nvPr/>
        </p:nvCxnSpPr>
        <p:spPr>
          <a:xfrm flipV="1">
            <a:off x="4650240" y="2475277"/>
            <a:ext cx="461234" cy="322781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0">
            <a:extLst>
              <a:ext uri="{FF2B5EF4-FFF2-40B4-BE49-F238E27FC236}">
                <a16:creationId xmlns:a16="http://schemas.microsoft.com/office/drawing/2014/main" id="{6BE08406-018D-4C2C-AE78-21C9C0C33631}"/>
              </a:ext>
            </a:extLst>
          </p:cNvPr>
          <p:cNvCxnSpPr/>
          <p:nvPr/>
        </p:nvCxnSpPr>
        <p:spPr>
          <a:xfrm flipV="1">
            <a:off x="4671128" y="2592470"/>
            <a:ext cx="461234" cy="322781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1">
            <a:extLst>
              <a:ext uri="{FF2B5EF4-FFF2-40B4-BE49-F238E27FC236}">
                <a16:creationId xmlns:a16="http://schemas.microsoft.com/office/drawing/2014/main" id="{25A991FF-7104-41D4-9B14-DF5A1A3F44B5}"/>
              </a:ext>
            </a:extLst>
          </p:cNvPr>
          <p:cNvCxnSpPr/>
          <p:nvPr/>
        </p:nvCxnSpPr>
        <p:spPr>
          <a:xfrm flipV="1">
            <a:off x="4660115" y="2729532"/>
            <a:ext cx="461234" cy="322781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2">
            <a:extLst>
              <a:ext uri="{FF2B5EF4-FFF2-40B4-BE49-F238E27FC236}">
                <a16:creationId xmlns:a16="http://schemas.microsoft.com/office/drawing/2014/main" id="{6F15994E-CAC2-4025-9850-1B0A3CCFE29F}"/>
              </a:ext>
            </a:extLst>
          </p:cNvPr>
          <p:cNvCxnSpPr/>
          <p:nvPr/>
        </p:nvCxnSpPr>
        <p:spPr>
          <a:xfrm flipV="1">
            <a:off x="4660115" y="2846519"/>
            <a:ext cx="461234" cy="322781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3">
            <a:extLst>
              <a:ext uri="{FF2B5EF4-FFF2-40B4-BE49-F238E27FC236}">
                <a16:creationId xmlns:a16="http://schemas.microsoft.com/office/drawing/2014/main" id="{76AC5358-ECA7-4DC1-AFE6-A8BE73934110}"/>
              </a:ext>
            </a:extLst>
          </p:cNvPr>
          <p:cNvCxnSpPr/>
          <p:nvPr/>
        </p:nvCxnSpPr>
        <p:spPr>
          <a:xfrm flipV="1">
            <a:off x="4637905" y="2973048"/>
            <a:ext cx="461234" cy="322781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4">
            <a:extLst>
              <a:ext uri="{FF2B5EF4-FFF2-40B4-BE49-F238E27FC236}">
                <a16:creationId xmlns:a16="http://schemas.microsoft.com/office/drawing/2014/main" id="{0D9C4FB5-A098-44EA-9AB0-D1E3FFEB39A5}"/>
              </a:ext>
            </a:extLst>
          </p:cNvPr>
          <p:cNvCxnSpPr/>
          <p:nvPr/>
        </p:nvCxnSpPr>
        <p:spPr>
          <a:xfrm flipV="1">
            <a:off x="4722255" y="3035685"/>
            <a:ext cx="461234" cy="322781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5">
            <a:extLst>
              <a:ext uri="{FF2B5EF4-FFF2-40B4-BE49-F238E27FC236}">
                <a16:creationId xmlns:a16="http://schemas.microsoft.com/office/drawing/2014/main" id="{37EC7C2F-648A-4A51-B314-E61DDEA224BF}"/>
              </a:ext>
            </a:extLst>
          </p:cNvPr>
          <p:cNvCxnSpPr/>
          <p:nvPr/>
        </p:nvCxnSpPr>
        <p:spPr>
          <a:xfrm flipV="1">
            <a:off x="4858311" y="3193869"/>
            <a:ext cx="264756" cy="185283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9" name="Group 4">
            <a:extLst>
              <a:ext uri="{FF2B5EF4-FFF2-40B4-BE49-F238E27FC236}">
                <a16:creationId xmlns:a16="http://schemas.microsoft.com/office/drawing/2014/main" id="{2C173BE9-06CD-4C8E-8844-B2F6F0ABCFEA}"/>
              </a:ext>
            </a:extLst>
          </p:cNvPr>
          <p:cNvGrpSpPr/>
          <p:nvPr/>
        </p:nvGrpSpPr>
        <p:grpSpPr>
          <a:xfrm>
            <a:off x="2266513" y="5271674"/>
            <a:ext cx="251999" cy="485359"/>
            <a:chOff x="-1879279" y="5519926"/>
            <a:chExt cx="487016" cy="852737"/>
          </a:xfrm>
        </p:grpSpPr>
        <p:cxnSp>
          <p:nvCxnSpPr>
            <p:cNvPr id="390" name="Straight Connector 400">
              <a:extLst>
                <a:ext uri="{FF2B5EF4-FFF2-40B4-BE49-F238E27FC236}">
                  <a16:creationId xmlns:a16="http://schemas.microsoft.com/office/drawing/2014/main" id="{7BA964BF-CFFC-470A-9C8A-0D41BBB2970D}"/>
                </a:ext>
              </a:extLst>
            </p:cNvPr>
            <p:cNvCxnSpPr/>
            <p:nvPr/>
          </p:nvCxnSpPr>
          <p:spPr>
            <a:xfrm flipV="1">
              <a:off x="-1866471" y="5524318"/>
              <a:ext cx="124870" cy="87386"/>
            </a:xfrm>
            <a:prstGeom prst="line">
              <a:avLst/>
            </a:prstGeom>
            <a:ln>
              <a:solidFill>
                <a:srgbClr val="6AAF3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402">
              <a:extLst>
                <a:ext uri="{FF2B5EF4-FFF2-40B4-BE49-F238E27FC236}">
                  <a16:creationId xmlns:a16="http://schemas.microsoft.com/office/drawing/2014/main" id="{3B05C033-B593-4B7C-A732-5D13FBEA55B1}"/>
                </a:ext>
              </a:extLst>
            </p:cNvPr>
            <p:cNvCxnSpPr/>
            <p:nvPr/>
          </p:nvCxnSpPr>
          <p:spPr>
            <a:xfrm flipV="1">
              <a:off x="-1879279" y="5519926"/>
              <a:ext cx="275852" cy="193046"/>
            </a:xfrm>
            <a:prstGeom prst="line">
              <a:avLst/>
            </a:prstGeom>
            <a:ln>
              <a:solidFill>
                <a:srgbClr val="6AAF3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404">
              <a:extLst>
                <a:ext uri="{FF2B5EF4-FFF2-40B4-BE49-F238E27FC236}">
                  <a16:creationId xmlns:a16="http://schemas.microsoft.com/office/drawing/2014/main" id="{9462B355-70B8-4DAB-A4EE-AC8D49CF5F67}"/>
                </a:ext>
              </a:extLst>
            </p:cNvPr>
            <p:cNvCxnSpPr/>
            <p:nvPr/>
          </p:nvCxnSpPr>
          <p:spPr>
            <a:xfrm flipV="1">
              <a:off x="-1869523" y="5544313"/>
              <a:ext cx="388006" cy="271533"/>
            </a:xfrm>
            <a:prstGeom prst="line">
              <a:avLst/>
            </a:prstGeom>
            <a:ln>
              <a:solidFill>
                <a:srgbClr val="6AAF3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406">
              <a:extLst>
                <a:ext uri="{FF2B5EF4-FFF2-40B4-BE49-F238E27FC236}">
                  <a16:creationId xmlns:a16="http://schemas.microsoft.com/office/drawing/2014/main" id="{82E6BEDB-AD61-45D9-A680-3F9FA37DDF71}"/>
                </a:ext>
              </a:extLst>
            </p:cNvPr>
            <p:cNvCxnSpPr/>
            <p:nvPr/>
          </p:nvCxnSpPr>
          <p:spPr>
            <a:xfrm flipV="1">
              <a:off x="-1869523" y="5650820"/>
              <a:ext cx="388006" cy="271533"/>
            </a:xfrm>
            <a:prstGeom prst="line">
              <a:avLst/>
            </a:prstGeom>
            <a:ln>
              <a:solidFill>
                <a:srgbClr val="6AAF3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407">
              <a:extLst>
                <a:ext uri="{FF2B5EF4-FFF2-40B4-BE49-F238E27FC236}">
                  <a16:creationId xmlns:a16="http://schemas.microsoft.com/office/drawing/2014/main" id="{C3A82672-7FE2-47C0-8146-7E63A886DFC8}"/>
                </a:ext>
              </a:extLst>
            </p:cNvPr>
            <p:cNvCxnSpPr/>
            <p:nvPr/>
          </p:nvCxnSpPr>
          <p:spPr>
            <a:xfrm flipV="1">
              <a:off x="-1869523" y="5750968"/>
              <a:ext cx="388006" cy="271533"/>
            </a:xfrm>
            <a:prstGeom prst="line">
              <a:avLst/>
            </a:prstGeom>
            <a:ln>
              <a:solidFill>
                <a:srgbClr val="6AAF3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411">
              <a:extLst>
                <a:ext uri="{FF2B5EF4-FFF2-40B4-BE49-F238E27FC236}">
                  <a16:creationId xmlns:a16="http://schemas.microsoft.com/office/drawing/2014/main" id="{53656FB7-5C36-40A0-A229-763E2A5CC311}"/>
                </a:ext>
              </a:extLst>
            </p:cNvPr>
            <p:cNvCxnSpPr/>
            <p:nvPr/>
          </p:nvCxnSpPr>
          <p:spPr>
            <a:xfrm flipV="1">
              <a:off x="-1849694" y="5937437"/>
              <a:ext cx="258030" cy="198866"/>
            </a:xfrm>
            <a:prstGeom prst="line">
              <a:avLst/>
            </a:prstGeom>
            <a:ln>
              <a:solidFill>
                <a:srgbClr val="6AAF3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412">
              <a:extLst>
                <a:ext uri="{FF2B5EF4-FFF2-40B4-BE49-F238E27FC236}">
                  <a16:creationId xmlns:a16="http://schemas.microsoft.com/office/drawing/2014/main" id="{770B19C2-0B49-4F02-ADF9-B1EB499604F5}"/>
                </a:ext>
              </a:extLst>
            </p:cNvPr>
            <p:cNvCxnSpPr/>
            <p:nvPr/>
          </p:nvCxnSpPr>
          <p:spPr>
            <a:xfrm flipV="1">
              <a:off x="-1842803" y="6133918"/>
              <a:ext cx="77534" cy="87386"/>
            </a:xfrm>
            <a:prstGeom prst="line">
              <a:avLst/>
            </a:prstGeom>
            <a:ln>
              <a:solidFill>
                <a:srgbClr val="6AAF3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413">
              <a:extLst>
                <a:ext uri="{FF2B5EF4-FFF2-40B4-BE49-F238E27FC236}">
                  <a16:creationId xmlns:a16="http://schemas.microsoft.com/office/drawing/2014/main" id="{6F215D9C-08E2-4919-952B-A2D557A81FEF}"/>
                </a:ext>
              </a:extLst>
            </p:cNvPr>
            <p:cNvCxnSpPr/>
            <p:nvPr/>
          </p:nvCxnSpPr>
          <p:spPr>
            <a:xfrm flipV="1">
              <a:off x="-1861788" y="6285277"/>
              <a:ext cx="77534" cy="87386"/>
            </a:xfrm>
            <a:prstGeom prst="line">
              <a:avLst/>
            </a:prstGeom>
            <a:ln>
              <a:solidFill>
                <a:srgbClr val="6AAF3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414">
              <a:extLst>
                <a:ext uri="{FF2B5EF4-FFF2-40B4-BE49-F238E27FC236}">
                  <a16:creationId xmlns:a16="http://schemas.microsoft.com/office/drawing/2014/main" id="{C9CE69DE-BFC9-4DEA-B4D3-538C37048A14}"/>
                </a:ext>
              </a:extLst>
            </p:cNvPr>
            <p:cNvCxnSpPr/>
            <p:nvPr/>
          </p:nvCxnSpPr>
          <p:spPr>
            <a:xfrm flipV="1">
              <a:off x="-1469797" y="5535039"/>
              <a:ext cx="77534" cy="87386"/>
            </a:xfrm>
            <a:prstGeom prst="line">
              <a:avLst/>
            </a:prstGeom>
            <a:ln>
              <a:solidFill>
                <a:srgbClr val="6AAF3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9" name="Straight Arrow Connector 264">
            <a:extLst>
              <a:ext uri="{FF2B5EF4-FFF2-40B4-BE49-F238E27FC236}">
                <a16:creationId xmlns:a16="http://schemas.microsoft.com/office/drawing/2014/main" id="{FD4F2333-7484-447D-A8E6-68342BA8250A}"/>
              </a:ext>
            </a:extLst>
          </p:cNvPr>
          <p:cNvCxnSpPr/>
          <p:nvPr/>
        </p:nvCxnSpPr>
        <p:spPr>
          <a:xfrm>
            <a:off x="2138497" y="3414688"/>
            <a:ext cx="3055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0" name="Group 3">
            <a:extLst>
              <a:ext uri="{FF2B5EF4-FFF2-40B4-BE49-F238E27FC236}">
                <a16:creationId xmlns:a16="http://schemas.microsoft.com/office/drawing/2014/main" id="{DA62615A-23A3-455D-AC31-B7792035A511}"/>
              </a:ext>
            </a:extLst>
          </p:cNvPr>
          <p:cNvGrpSpPr/>
          <p:nvPr/>
        </p:nvGrpSpPr>
        <p:grpSpPr>
          <a:xfrm>
            <a:off x="3319516" y="5215854"/>
            <a:ext cx="660016" cy="647078"/>
            <a:chOff x="4149284" y="6246148"/>
            <a:chExt cx="792019" cy="776494"/>
          </a:xfrm>
        </p:grpSpPr>
        <p:cxnSp>
          <p:nvCxnSpPr>
            <p:cNvPr id="401" name="Straight Connector 415">
              <a:extLst>
                <a:ext uri="{FF2B5EF4-FFF2-40B4-BE49-F238E27FC236}">
                  <a16:creationId xmlns:a16="http://schemas.microsoft.com/office/drawing/2014/main" id="{B3084B80-84BD-47D9-BB01-C667EAF3F07A}"/>
                </a:ext>
              </a:extLst>
            </p:cNvPr>
            <p:cNvCxnSpPr/>
            <p:nvPr/>
          </p:nvCxnSpPr>
          <p:spPr>
            <a:xfrm flipV="1">
              <a:off x="4235504" y="6277544"/>
              <a:ext cx="280061" cy="195992"/>
            </a:xfrm>
            <a:prstGeom prst="line">
              <a:avLst/>
            </a:prstGeom>
            <a:ln>
              <a:solidFill>
                <a:srgbClr val="6AAF3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16">
              <a:extLst>
                <a:ext uri="{FF2B5EF4-FFF2-40B4-BE49-F238E27FC236}">
                  <a16:creationId xmlns:a16="http://schemas.microsoft.com/office/drawing/2014/main" id="{3D7A1B6A-E5AC-472B-9447-EEFA1BF67D65}"/>
                </a:ext>
              </a:extLst>
            </p:cNvPr>
            <p:cNvCxnSpPr/>
            <p:nvPr/>
          </p:nvCxnSpPr>
          <p:spPr>
            <a:xfrm flipV="1">
              <a:off x="4149284" y="6246148"/>
              <a:ext cx="122566" cy="85775"/>
            </a:xfrm>
            <a:prstGeom prst="line">
              <a:avLst/>
            </a:prstGeom>
            <a:ln>
              <a:solidFill>
                <a:srgbClr val="6AAF3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18">
              <a:extLst>
                <a:ext uri="{FF2B5EF4-FFF2-40B4-BE49-F238E27FC236}">
                  <a16:creationId xmlns:a16="http://schemas.microsoft.com/office/drawing/2014/main" id="{CF323B10-6270-4173-9960-5394907EC374}"/>
                </a:ext>
              </a:extLst>
            </p:cNvPr>
            <p:cNvCxnSpPr/>
            <p:nvPr/>
          </p:nvCxnSpPr>
          <p:spPr>
            <a:xfrm flipV="1">
              <a:off x="4177552" y="6277544"/>
              <a:ext cx="187319" cy="131092"/>
            </a:xfrm>
            <a:prstGeom prst="line">
              <a:avLst/>
            </a:prstGeom>
            <a:ln>
              <a:solidFill>
                <a:srgbClr val="6AAF3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20">
              <a:extLst>
                <a:ext uri="{FF2B5EF4-FFF2-40B4-BE49-F238E27FC236}">
                  <a16:creationId xmlns:a16="http://schemas.microsoft.com/office/drawing/2014/main" id="{CB631AE0-1B2B-487C-9D12-F67BBD2A6A19}"/>
                </a:ext>
              </a:extLst>
            </p:cNvPr>
            <p:cNvCxnSpPr/>
            <p:nvPr/>
          </p:nvCxnSpPr>
          <p:spPr>
            <a:xfrm flipV="1">
              <a:off x="4292798" y="6277544"/>
              <a:ext cx="510087" cy="356968"/>
            </a:xfrm>
            <a:prstGeom prst="line">
              <a:avLst/>
            </a:prstGeom>
            <a:ln>
              <a:solidFill>
                <a:srgbClr val="6AAF3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22">
              <a:extLst>
                <a:ext uri="{FF2B5EF4-FFF2-40B4-BE49-F238E27FC236}">
                  <a16:creationId xmlns:a16="http://schemas.microsoft.com/office/drawing/2014/main" id="{73C7FD2F-8A25-4916-A12F-8A34F12E70BA}"/>
                </a:ext>
              </a:extLst>
            </p:cNvPr>
            <p:cNvCxnSpPr/>
            <p:nvPr/>
          </p:nvCxnSpPr>
          <p:spPr>
            <a:xfrm flipV="1">
              <a:off x="4344570" y="6310927"/>
              <a:ext cx="590486" cy="403974"/>
            </a:xfrm>
            <a:prstGeom prst="line">
              <a:avLst/>
            </a:prstGeom>
            <a:ln>
              <a:solidFill>
                <a:srgbClr val="6AAF3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25">
              <a:extLst>
                <a:ext uri="{FF2B5EF4-FFF2-40B4-BE49-F238E27FC236}">
                  <a16:creationId xmlns:a16="http://schemas.microsoft.com/office/drawing/2014/main" id="{1C7E3B46-FD5A-4C55-B902-83F3A3D00FF5}"/>
                </a:ext>
              </a:extLst>
            </p:cNvPr>
            <p:cNvCxnSpPr/>
            <p:nvPr/>
          </p:nvCxnSpPr>
          <p:spPr>
            <a:xfrm flipV="1">
              <a:off x="4360425" y="6413125"/>
              <a:ext cx="580878" cy="397401"/>
            </a:xfrm>
            <a:prstGeom prst="line">
              <a:avLst/>
            </a:prstGeom>
            <a:ln>
              <a:solidFill>
                <a:srgbClr val="6AAF3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26">
              <a:extLst>
                <a:ext uri="{FF2B5EF4-FFF2-40B4-BE49-F238E27FC236}">
                  <a16:creationId xmlns:a16="http://schemas.microsoft.com/office/drawing/2014/main" id="{106F25FB-CB7C-4137-8023-5183F06E0DF2}"/>
                </a:ext>
              </a:extLst>
            </p:cNvPr>
            <p:cNvCxnSpPr/>
            <p:nvPr/>
          </p:nvCxnSpPr>
          <p:spPr>
            <a:xfrm flipV="1">
              <a:off x="4415732" y="6541507"/>
              <a:ext cx="481850" cy="329654"/>
            </a:xfrm>
            <a:prstGeom prst="line">
              <a:avLst/>
            </a:prstGeom>
            <a:ln>
              <a:solidFill>
                <a:srgbClr val="6AAF3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30">
              <a:extLst>
                <a:ext uri="{FF2B5EF4-FFF2-40B4-BE49-F238E27FC236}">
                  <a16:creationId xmlns:a16="http://schemas.microsoft.com/office/drawing/2014/main" id="{ECE8174F-A324-4205-9D26-2D5B453C38CA}"/>
                </a:ext>
              </a:extLst>
            </p:cNvPr>
            <p:cNvCxnSpPr/>
            <p:nvPr/>
          </p:nvCxnSpPr>
          <p:spPr>
            <a:xfrm flipV="1">
              <a:off x="4470572" y="6663866"/>
              <a:ext cx="397066" cy="271649"/>
            </a:xfrm>
            <a:prstGeom prst="line">
              <a:avLst/>
            </a:prstGeom>
            <a:ln>
              <a:solidFill>
                <a:srgbClr val="6AAF3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44">
              <a:extLst>
                <a:ext uri="{FF2B5EF4-FFF2-40B4-BE49-F238E27FC236}">
                  <a16:creationId xmlns:a16="http://schemas.microsoft.com/office/drawing/2014/main" id="{5D4FB0AB-C978-4D6F-A6F0-D883A16D5F5D}"/>
                </a:ext>
              </a:extLst>
            </p:cNvPr>
            <p:cNvCxnSpPr/>
            <p:nvPr/>
          </p:nvCxnSpPr>
          <p:spPr>
            <a:xfrm flipV="1">
              <a:off x="4273865" y="6285277"/>
              <a:ext cx="368228" cy="257693"/>
            </a:xfrm>
            <a:prstGeom prst="line">
              <a:avLst/>
            </a:prstGeom>
            <a:ln>
              <a:solidFill>
                <a:srgbClr val="6AAF3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50">
              <a:extLst>
                <a:ext uri="{FF2B5EF4-FFF2-40B4-BE49-F238E27FC236}">
                  <a16:creationId xmlns:a16="http://schemas.microsoft.com/office/drawing/2014/main" id="{58D063D2-1A64-4811-B8C5-89715068CD50}"/>
                </a:ext>
              </a:extLst>
            </p:cNvPr>
            <p:cNvCxnSpPr/>
            <p:nvPr/>
          </p:nvCxnSpPr>
          <p:spPr>
            <a:xfrm flipV="1">
              <a:off x="4522377" y="6748278"/>
              <a:ext cx="345261" cy="236208"/>
            </a:xfrm>
            <a:prstGeom prst="line">
              <a:avLst/>
            </a:prstGeom>
            <a:ln>
              <a:solidFill>
                <a:srgbClr val="6AAF3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53">
              <a:extLst>
                <a:ext uri="{FF2B5EF4-FFF2-40B4-BE49-F238E27FC236}">
                  <a16:creationId xmlns:a16="http://schemas.microsoft.com/office/drawing/2014/main" id="{6D154A65-1A85-40C3-B6D7-22F8E203BD1F}"/>
                </a:ext>
              </a:extLst>
            </p:cNvPr>
            <p:cNvCxnSpPr/>
            <p:nvPr/>
          </p:nvCxnSpPr>
          <p:spPr>
            <a:xfrm flipV="1">
              <a:off x="4574181" y="6879339"/>
              <a:ext cx="209464" cy="143303"/>
            </a:xfrm>
            <a:prstGeom prst="line">
              <a:avLst/>
            </a:prstGeom>
            <a:ln>
              <a:solidFill>
                <a:srgbClr val="6AAF3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2" name="Straight Connector 477">
            <a:extLst>
              <a:ext uri="{FF2B5EF4-FFF2-40B4-BE49-F238E27FC236}">
                <a16:creationId xmlns:a16="http://schemas.microsoft.com/office/drawing/2014/main" id="{27C57801-49C4-4182-913B-9636C11D2569}"/>
              </a:ext>
            </a:extLst>
          </p:cNvPr>
          <p:cNvCxnSpPr/>
          <p:nvPr/>
        </p:nvCxnSpPr>
        <p:spPr>
          <a:xfrm>
            <a:off x="7107556" y="5634500"/>
            <a:ext cx="455399" cy="0"/>
          </a:xfrm>
          <a:prstGeom prst="line">
            <a:avLst/>
          </a:prstGeom>
          <a:ln>
            <a:solidFill>
              <a:srgbClr val="00A1C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3" name="Arc 480">
            <a:extLst>
              <a:ext uri="{FF2B5EF4-FFF2-40B4-BE49-F238E27FC236}">
                <a16:creationId xmlns:a16="http://schemas.microsoft.com/office/drawing/2014/main" id="{ED4FFE33-A512-4518-BD03-3E150311F17A}"/>
              </a:ext>
            </a:extLst>
          </p:cNvPr>
          <p:cNvSpPr/>
          <p:nvPr/>
        </p:nvSpPr>
        <p:spPr>
          <a:xfrm>
            <a:off x="7551570" y="4888943"/>
            <a:ext cx="390231" cy="1265780"/>
          </a:xfrm>
          <a:prstGeom prst="arc">
            <a:avLst>
              <a:gd name="adj1" fmla="val 8991280"/>
              <a:gd name="adj2" fmla="val 2064840"/>
            </a:avLst>
          </a:prstGeom>
          <a:ln>
            <a:solidFill>
              <a:srgbClr val="00A1C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>
              <a:ea typeface="Noto Sans CJK KR Bold" panose="020B0800000000000000"/>
            </a:endParaRPr>
          </a:p>
        </p:txBody>
      </p:sp>
      <p:cxnSp>
        <p:nvCxnSpPr>
          <p:cNvPr id="414" name="Straight Arrow Connector 277">
            <a:extLst>
              <a:ext uri="{FF2B5EF4-FFF2-40B4-BE49-F238E27FC236}">
                <a16:creationId xmlns:a16="http://schemas.microsoft.com/office/drawing/2014/main" id="{D2634FBA-4CD6-4498-957A-FBEAF57B70CD}"/>
              </a:ext>
            </a:extLst>
          </p:cNvPr>
          <p:cNvCxnSpPr/>
          <p:nvPr/>
        </p:nvCxnSpPr>
        <p:spPr>
          <a:xfrm flipV="1">
            <a:off x="2213860" y="4150134"/>
            <a:ext cx="0" cy="18455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81">
            <a:extLst>
              <a:ext uri="{FF2B5EF4-FFF2-40B4-BE49-F238E27FC236}">
                <a16:creationId xmlns:a16="http://schemas.microsoft.com/office/drawing/2014/main" id="{F48D72B0-818C-48B2-925F-47DE90CFF9E4}"/>
              </a:ext>
            </a:extLst>
          </p:cNvPr>
          <p:cNvCxnSpPr/>
          <p:nvPr/>
        </p:nvCxnSpPr>
        <p:spPr>
          <a:xfrm>
            <a:off x="7933895" y="5639580"/>
            <a:ext cx="455399" cy="0"/>
          </a:xfrm>
          <a:prstGeom prst="line">
            <a:avLst/>
          </a:prstGeom>
          <a:ln>
            <a:solidFill>
              <a:srgbClr val="00A1C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6" name="Arc 482">
            <a:extLst>
              <a:ext uri="{FF2B5EF4-FFF2-40B4-BE49-F238E27FC236}">
                <a16:creationId xmlns:a16="http://schemas.microsoft.com/office/drawing/2014/main" id="{9753A34D-E05A-4F9E-BD24-E162656EAD84}"/>
              </a:ext>
            </a:extLst>
          </p:cNvPr>
          <p:cNvSpPr/>
          <p:nvPr/>
        </p:nvSpPr>
        <p:spPr>
          <a:xfrm>
            <a:off x="8373796" y="4888943"/>
            <a:ext cx="390231" cy="1265780"/>
          </a:xfrm>
          <a:prstGeom prst="arc">
            <a:avLst>
              <a:gd name="adj1" fmla="val 8991280"/>
              <a:gd name="adj2" fmla="val 2064840"/>
            </a:avLst>
          </a:prstGeom>
          <a:ln>
            <a:solidFill>
              <a:srgbClr val="00A1C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>
              <a:ea typeface="Noto Sans CJK KR Bold" panose="020B0800000000000000"/>
            </a:endParaRPr>
          </a:p>
        </p:txBody>
      </p:sp>
      <p:cxnSp>
        <p:nvCxnSpPr>
          <p:cNvPr id="417" name="Straight Connector 483">
            <a:extLst>
              <a:ext uri="{FF2B5EF4-FFF2-40B4-BE49-F238E27FC236}">
                <a16:creationId xmlns:a16="http://schemas.microsoft.com/office/drawing/2014/main" id="{E791C73B-1C4D-4072-BF47-55690AF2903E}"/>
              </a:ext>
            </a:extLst>
          </p:cNvPr>
          <p:cNvCxnSpPr/>
          <p:nvPr/>
        </p:nvCxnSpPr>
        <p:spPr>
          <a:xfrm>
            <a:off x="8756121" y="5647217"/>
            <a:ext cx="455399" cy="0"/>
          </a:xfrm>
          <a:prstGeom prst="line">
            <a:avLst/>
          </a:prstGeom>
          <a:ln>
            <a:solidFill>
              <a:srgbClr val="00A1C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8" name="Arc 484">
            <a:extLst>
              <a:ext uri="{FF2B5EF4-FFF2-40B4-BE49-F238E27FC236}">
                <a16:creationId xmlns:a16="http://schemas.microsoft.com/office/drawing/2014/main" id="{BE26E661-8E90-4600-BF48-2B539D7793B1}"/>
              </a:ext>
            </a:extLst>
          </p:cNvPr>
          <p:cNvSpPr/>
          <p:nvPr/>
        </p:nvSpPr>
        <p:spPr>
          <a:xfrm>
            <a:off x="9196022" y="4901660"/>
            <a:ext cx="390231" cy="1265780"/>
          </a:xfrm>
          <a:prstGeom prst="arc">
            <a:avLst>
              <a:gd name="adj1" fmla="val 8991280"/>
              <a:gd name="adj2" fmla="val 2064840"/>
            </a:avLst>
          </a:prstGeom>
          <a:ln>
            <a:solidFill>
              <a:srgbClr val="00A1C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>
              <a:ea typeface="Noto Sans CJK KR Bold" panose="020B0800000000000000"/>
            </a:endParaRPr>
          </a:p>
        </p:txBody>
      </p:sp>
      <p:cxnSp>
        <p:nvCxnSpPr>
          <p:cNvPr id="419" name="Straight Connector 485">
            <a:extLst>
              <a:ext uri="{FF2B5EF4-FFF2-40B4-BE49-F238E27FC236}">
                <a16:creationId xmlns:a16="http://schemas.microsoft.com/office/drawing/2014/main" id="{F22037D3-6FDF-4A92-831B-C72C202FC1FD}"/>
              </a:ext>
            </a:extLst>
          </p:cNvPr>
          <p:cNvCxnSpPr/>
          <p:nvPr/>
        </p:nvCxnSpPr>
        <p:spPr>
          <a:xfrm>
            <a:off x="9586253" y="5652297"/>
            <a:ext cx="455399" cy="0"/>
          </a:xfrm>
          <a:prstGeom prst="line">
            <a:avLst/>
          </a:prstGeom>
          <a:ln>
            <a:solidFill>
              <a:srgbClr val="00A1C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86">
            <a:extLst>
              <a:ext uri="{FF2B5EF4-FFF2-40B4-BE49-F238E27FC236}">
                <a16:creationId xmlns:a16="http://schemas.microsoft.com/office/drawing/2014/main" id="{5DB7ED5F-1360-4A37-A36A-29B0E64EE8C9}"/>
              </a:ext>
            </a:extLst>
          </p:cNvPr>
          <p:cNvCxnSpPr/>
          <p:nvPr/>
        </p:nvCxnSpPr>
        <p:spPr>
          <a:xfrm flipV="1">
            <a:off x="7145170" y="4775744"/>
            <a:ext cx="484065" cy="331168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87">
            <a:extLst>
              <a:ext uri="{FF2B5EF4-FFF2-40B4-BE49-F238E27FC236}">
                <a16:creationId xmlns:a16="http://schemas.microsoft.com/office/drawing/2014/main" id="{4944E6F0-9CDA-45B2-BD6F-A954939025FA}"/>
              </a:ext>
            </a:extLst>
          </p:cNvPr>
          <p:cNvCxnSpPr/>
          <p:nvPr/>
        </p:nvCxnSpPr>
        <p:spPr>
          <a:xfrm flipV="1">
            <a:off x="7102476" y="4770153"/>
            <a:ext cx="252448" cy="172710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89">
            <a:extLst>
              <a:ext uri="{FF2B5EF4-FFF2-40B4-BE49-F238E27FC236}">
                <a16:creationId xmlns:a16="http://schemas.microsoft.com/office/drawing/2014/main" id="{47B181EF-7AF4-427D-8CBA-60F3716CF108}"/>
              </a:ext>
            </a:extLst>
          </p:cNvPr>
          <p:cNvCxnSpPr/>
          <p:nvPr/>
        </p:nvCxnSpPr>
        <p:spPr>
          <a:xfrm flipV="1">
            <a:off x="7157099" y="5028859"/>
            <a:ext cx="393262" cy="269047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91">
            <a:extLst>
              <a:ext uri="{FF2B5EF4-FFF2-40B4-BE49-F238E27FC236}">
                <a16:creationId xmlns:a16="http://schemas.microsoft.com/office/drawing/2014/main" id="{F8A38ED9-5A22-42C9-B78D-A5CCAAE8A3E2}"/>
              </a:ext>
            </a:extLst>
          </p:cNvPr>
          <p:cNvCxnSpPr/>
          <p:nvPr/>
        </p:nvCxnSpPr>
        <p:spPr>
          <a:xfrm flipV="1">
            <a:off x="7127262" y="5252787"/>
            <a:ext cx="393262" cy="269047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92">
            <a:extLst>
              <a:ext uri="{FF2B5EF4-FFF2-40B4-BE49-F238E27FC236}">
                <a16:creationId xmlns:a16="http://schemas.microsoft.com/office/drawing/2014/main" id="{B0C5B9FF-9DDD-4016-8D5D-3BCC9A7923A7}"/>
              </a:ext>
            </a:extLst>
          </p:cNvPr>
          <p:cNvCxnSpPr/>
          <p:nvPr/>
        </p:nvCxnSpPr>
        <p:spPr>
          <a:xfrm flipV="1">
            <a:off x="7266617" y="5433966"/>
            <a:ext cx="207109" cy="141692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94">
            <a:extLst>
              <a:ext uri="{FF2B5EF4-FFF2-40B4-BE49-F238E27FC236}">
                <a16:creationId xmlns:a16="http://schemas.microsoft.com/office/drawing/2014/main" id="{FEAC51FE-C9B3-43BD-9646-A1A4ABE091CD}"/>
              </a:ext>
            </a:extLst>
          </p:cNvPr>
          <p:cNvCxnSpPr/>
          <p:nvPr/>
        </p:nvCxnSpPr>
        <p:spPr>
          <a:xfrm flipV="1">
            <a:off x="7931732" y="4762337"/>
            <a:ext cx="393262" cy="269047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95">
            <a:extLst>
              <a:ext uri="{FF2B5EF4-FFF2-40B4-BE49-F238E27FC236}">
                <a16:creationId xmlns:a16="http://schemas.microsoft.com/office/drawing/2014/main" id="{E4A5FA4A-2D94-4A13-80FE-B2E109BF4B16}"/>
              </a:ext>
            </a:extLst>
          </p:cNvPr>
          <p:cNvCxnSpPr/>
          <p:nvPr/>
        </p:nvCxnSpPr>
        <p:spPr>
          <a:xfrm flipV="1">
            <a:off x="7972847" y="4803502"/>
            <a:ext cx="536738" cy="367205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97">
            <a:extLst>
              <a:ext uri="{FF2B5EF4-FFF2-40B4-BE49-F238E27FC236}">
                <a16:creationId xmlns:a16="http://schemas.microsoft.com/office/drawing/2014/main" id="{1B405423-A01E-4B33-AA4E-C87A1A8C2D1E}"/>
              </a:ext>
            </a:extLst>
          </p:cNvPr>
          <p:cNvCxnSpPr/>
          <p:nvPr/>
        </p:nvCxnSpPr>
        <p:spPr>
          <a:xfrm flipV="1">
            <a:off x="8003892" y="5066638"/>
            <a:ext cx="356397" cy="243826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99">
            <a:extLst>
              <a:ext uri="{FF2B5EF4-FFF2-40B4-BE49-F238E27FC236}">
                <a16:creationId xmlns:a16="http://schemas.microsoft.com/office/drawing/2014/main" id="{C36C0BD6-5ACF-48E0-A283-6AFEBBF94A2D}"/>
              </a:ext>
            </a:extLst>
          </p:cNvPr>
          <p:cNvCxnSpPr/>
          <p:nvPr/>
        </p:nvCxnSpPr>
        <p:spPr>
          <a:xfrm flipV="1">
            <a:off x="7999412" y="5192746"/>
            <a:ext cx="356397" cy="243826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500">
            <a:extLst>
              <a:ext uri="{FF2B5EF4-FFF2-40B4-BE49-F238E27FC236}">
                <a16:creationId xmlns:a16="http://schemas.microsoft.com/office/drawing/2014/main" id="{4F17B1D4-77CF-4BAD-AC87-6929D3E07D3A}"/>
              </a:ext>
            </a:extLst>
          </p:cNvPr>
          <p:cNvCxnSpPr/>
          <p:nvPr/>
        </p:nvCxnSpPr>
        <p:spPr>
          <a:xfrm flipV="1">
            <a:off x="8005440" y="5342552"/>
            <a:ext cx="356397" cy="243826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501">
            <a:extLst>
              <a:ext uri="{FF2B5EF4-FFF2-40B4-BE49-F238E27FC236}">
                <a16:creationId xmlns:a16="http://schemas.microsoft.com/office/drawing/2014/main" id="{0615B935-905E-46F4-AFBF-47F97BA44D65}"/>
              </a:ext>
            </a:extLst>
          </p:cNvPr>
          <p:cNvCxnSpPr/>
          <p:nvPr/>
        </p:nvCxnSpPr>
        <p:spPr>
          <a:xfrm flipV="1">
            <a:off x="7846623" y="4740544"/>
            <a:ext cx="252448" cy="172710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502">
            <a:extLst>
              <a:ext uri="{FF2B5EF4-FFF2-40B4-BE49-F238E27FC236}">
                <a16:creationId xmlns:a16="http://schemas.microsoft.com/office/drawing/2014/main" id="{74C63CFA-8C8C-472A-9FDB-3D26581CA1AF}"/>
              </a:ext>
            </a:extLst>
          </p:cNvPr>
          <p:cNvCxnSpPr/>
          <p:nvPr/>
        </p:nvCxnSpPr>
        <p:spPr>
          <a:xfrm flipV="1">
            <a:off x="8190240" y="5488587"/>
            <a:ext cx="140103" cy="95852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505">
            <a:extLst>
              <a:ext uri="{FF2B5EF4-FFF2-40B4-BE49-F238E27FC236}">
                <a16:creationId xmlns:a16="http://schemas.microsoft.com/office/drawing/2014/main" id="{F666DFE7-57CD-4258-85DC-791CD8979EDC}"/>
              </a:ext>
            </a:extLst>
          </p:cNvPr>
          <p:cNvCxnSpPr/>
          <p:nvPr/>
        </p:nvCxnSpPr>
        <p:spPr>
          <a:xfrm flipV="1">
            <a:off x="8746690" y="4762337"/>
            <a:ext cx="393262" cy="269047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506">
            <a:extLst>
              <a:ext uri="{FF2B5EF4-FFF2-40B4-BE49-F238E27FC236}">
                <a16:creationId xmlns:a16="http://schemas.microsoft.com/office/drawing/2014/main" id="{1331C35F-6BBB-44A6-A9D3-B37CBDA25F57}"/>
              </a:ext>
            </a:extLst>
          </p:cNvPr>
          <p:cNvCxnSpPr/>
          <p:nvPr/>
        </p:nvCxnSpPr>
        <p:spPr>
          <a:xfrm flipV="1">
            <a:off x="8787804" y="4803502"/>
            <a:ext cx="536738" cy="367205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507">
            <a:extLst>
              <a:ext uri="{FF2B5EF4-FFF2-40B4-BE49-F238E27FC236}">
                <a16:creationId xmlns:a16="http://schemas.microsoft.com/office/drawing/2014/main" id="{C271C16C-15DE-4497-9218-60666379FF49}"/>
              </a:ext>
            </a:extLst>
          </p:cNvPr>
          <p:cNvCxnSpPr/>
          <p:nvPr/>
        </p:nvCxnSpPr>
        <p:spPr>
          <a:xfrm flipV="1">
            <a:off x="8818850" y="5066638"/>
            <a:ext cx="356397" cy="243826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508">
            <a:extLst>
              <a:ext uri="{FF2B5EF4-FFF2-40B4-BE49-F238E27FC236}">
                <a16:creationId xmlns:a16="http://schemas.microsoft.com/office/drawing/2014/main" id="{E0EB925C-07C1-4F6D-ACAD-7C200FB66CDA}"/>
              </a:ext>
            </a:extLst>
          </p:cNvPr>
          <p:cNvCxnSpPr/>
          <p:nvPr/>
        </p:nvCxnSpPr>
        <p:spPr>
          <a:xfrm flipV="1">
            <a:off x="8814370" y="5192746"/>
            <a:ext cx="356397" cy="243826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509">
            <a:extLst>
              <a:ext uri="{FF2B5EF4-FFF2-40B4-BE49-F238E27FC236}">
                <a16:creationId xmlns:a16="http://schemas.microsoft.com/office/drawing/2014/main" id="{C3719B8B-1ABF-4FD7-BF0B-1BECF4A441A1}"/>
              </a:ext>
            </a:extLst>
          </p:cNvPr>
          <p:cNvCxnSpPr/>
          <p:nvPr/>
        </p:nvCxnSpPr>
        <p:spPr>
          <a:xfrm flipV="1">
            <a:off x="8820397" y="5342552"/>
            <a:ext cx="356397" cy="243826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510">
            <a:extLst>
              <a:ext uri="{FF2B5EF4-FFF2-40B4-BE49-F238E27FC236}">
                <a16:creationId xmlns:a16="http://schemas.microsoft.com/office/drawing/2014/main" id="{CD93017C-E9D2-45CF-96A0-29DD6732481D}"/>
              </a:ext>
            </a:extLst>
          </p:cNvPr>
          <p:cNvCxnSpPr/>
          <p:nvPr/>
        </p:nvCxnSpPr>
        <p:spPr>
          <a:xfrm flipV="1">
            <a:off x="8661580" y="4740544"/>
            <a:ext cx="252448" cy="172710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511">
            <a:extLst>
              <a:ext uri="{FF2B5EF4-FFF2-40B4-BE49-F238E27FC236}">
                <a16:creationId xmlns:a16="http://schemas.microsoft.com/office/drawing/2014/main" id="{160D2CDC-6849-4E18-9236-32400939B2D6}"/>
              </a:ext>
            </a:extLst>
          </p:cNvPr>
          <p:cNvCxnSpPr/>
          <p:nvPr/>
        </p:nvCxnSpPr>
        <p:spPr>
          <a:xfrm flipV="1">
            <a:off x="9005198" y="5488587"/>
            <a:ext cx="140103" cy="95852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512">
            <a:extLst>
              <a:ext uri="{FF2B5EF4-FFF2-40B4-BE49-F238E27FC236}">
                <a16:creationId xmlns:a16="http://schemas.microsoft.com/office/drawing/2014/main" id="{407C6DAC-19EB-41C6-A7BC-CF9C570FF361}"/>
              </a:ext>
            </a:extLst>
          </p:cNvPr>
          <p:cNvCxnSpPr/>
          <p:nvPr/>
        </p:nvCxnSpPr>
        <p:spPr>
          <a:xfrm flipV="1">
            <a:off x="9581700" y="4771192"/>
            <a:ext cx="393262" cy="269047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513">
            <a:extLst>
              <a:ext uri="{FF2B5EF4-FFF2-40B4-BE49-F238E27FC236}">
                <a16:creationId xmlns:a16="http://schemas.microsoft.com/office/drawing/2014/main" id="{E0BF2DDE-7C7F-44AF-A8F1-6D152768DC8D}"/>
              </a:ext>
            </a:extLst>
          </p:cNvPr>
          <p:cNvCxnSpPr>
            <a:cxnSpLocks/>
          </p:cNvCxnSpPr>
          <p:nvPr/>
        </p:nvCxnSpPr>
        <p:spPr>
          <a:xfrm flipV="1">
            <a:off x="9622814" y="4909030"/>
            <a:ext cx="395434" cy="270534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514">
            <a:extLst>
              <a:ext uri="{FF2B5EF4-FFF2-40B4-BE49-F238E27FC236}">
                <a16:creationId xmlns:a16="http://schemas.microsoft.com/office/drawing/2014/main" id="{92AE7767-1CDF-4B3A-B268-BD057C7DDEDF}"/>
              </a:ext>
            </a:extLst>
          </p:cNvPr>
          <p:cNvCxnSpPr/>
          <p:nvPr/>
        </p:nvCxnSpPr>
        <p:spPr>
          <a:xfrm flipV="1">
            <a:off x="9653860" y="5075494"/>
            <a:ext cx="356397" cy="243826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515">
            <a:extLst>
              <a:ext uri="{FF2B5EF4-FFF2-40B4-BE49-F238E27FC236}">
                <a16:creationId xmlns:a16="http://schemas.microsoft.com/office/drawing/2014/main" id="{70B18493-7466-4146-857A-ADB9AED3367C}"/>
              </a:ext>
            </a:extLst>
          </p:cNvPr>
          <p:cNvCxnSpPr/>
          <p:nvPr/>
        </p:nvCxnSpPr>
        <p:spPr>
          <a:xfrm flipV="1">
            <a:off x="9649380" y="5201602"/>
            <a:ext cx="356397" cy="243826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516">
            <a:extLst>
              <a:ext uri="{FF2B5EF4-FFF2-40B4-BE49-F238E27FC236}">
                <a16:creationId xmlns:a16="http://schemas.microsoft.com/office/drawing/2014/main" id="{D957E25E-1A2D-452A-8FE3-CBEC539B7496}"/>
              </a:ext>
            </a:extLst>
          </p:cNvPr>
          <p:cNvCxnSpPr/>
          <p:nvPr/>
        </p:nvCxnSpPr>
        <p:spPr>
          <a:xfrm flipV="1">
            <a:off x="9655407" y="5351408"/>
            <a:ext cx="356397" cy="243826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517">
            <a:extLst>
              <a:ext uri="{FF2B5EF4-FFF2-40B4-BE49-F238E27FC236}">
                <a16:creationId xmlns:a16="http://schemas.microsoft.com/office/drawing/2014/main" id="{EEB93987-B4B9-4161-B811-A71DB39E8812}"/>
              </a:ext>
            </a:extLst>
          </p:cNvPr>
          <p:cNvCxnSpPr/>
          <p:nvPr/>
        </p:nvCxnSpPr>
        <p:spPr>
          <a:xfrm flipV="1">
            <a:off x="9496590" y="4749400"/>
            <a:ext cx="252448" cy="172710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518">
            <a:extLst>
              <a:ext uri="{FF2B5EF4-FFF2-40B4-BE49-F238E27FC236}">
                <a16:creationId xmlns:a16="http://schemas.microsoft.com/office/drawing/2014/main" id="{D9A956C5-17E8-43EF-8494-37407180CE38}"/>
              </a:ext>
            </a:extLst>
          </p:cNvPr>
          <p:cNvCxnSpPr/>
          <p:nvPr/>
        </p:nvCxnSpPr>
        <p:spPr>
          <a:xfrm flipV="1">
            <a:off x="9840208" y="5497442"/>
            <a:ext cx="140103" cy="95852"/>
          </a:xfrm>
          <a:prstGeom prst="line">
            <a:avLst/>
          </a:prstGeom>
          <a:ln>
            <a:solidFill>
              <a:srgbClr val="6AA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6" name="TextBox 445">
            <a:extLst>
              <a:ext uri="{FF2B5EF4-FFF2-40B4-BE49-F238E27FC236}">
                <a16:creationId xmlns:a16="http://schemas.microsoft.com/office/drawing/2014/main" id="{2F2331AA-472B-485D-B856-62290870AD8D}"/>
              </a:ext>
            </a:extLst>
          </p:cNvPr>
          <p:cNvSpPr txBox="1"/>
          <p:nvPr/>
        </p:nvSpPr>
        <p:spPr>
          <a:xfrm>
            <a:off x="2959231" y="3494360"/>
            <a:ext cx="1579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ea typeface="Noto Sans CJK KR Bold" panose="020B0800000000000000"/>
              </a:rPr>
              <a:t>ON &amp; OFF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380472D8-C30C-4F9E-B024-9DE16CC22751}"/>
              </a:ext>
            </a:extLst>
          </p:cNvPr>
          <p:cNvSpPr txBox="1"/>
          <p:nvPr/>
        </p:nvSpPr>
        <p:spPr>
          <a:xfrm>
            <a:off x="7590618" y="3514536"/>
            <a:ext cx="19134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ea typeface="Noto Sans CJK KR Bold" panose="020B0800000000000000"/>
              </a:rPr>
              <a:t>빠른 성장 트래픽</a:t>
            </a:r>
            <a:endParaRPr lang="en-US" sz="1500" b="1" dirty="0">
              <a:ea typeface="Noto Sans CJK KR Bold" panose="020B0800000000000000"/>
            </a:endParaRP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E6C47880-7CE7-45A1-8776-4A267B261F04}"/>
              </a:ext>
            </a:extLst>
          </p:cNvPr>
          <p:cNvSpPr txBox="1"/>
          <p:nvPr/>
        </p:nvSpPr>
        <p:spPr>
          <a:xfrm>
            <a:off x="2701891" y="6067306"/>
            <a:ext cx="21018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ea typeface="Noto Sans CJK KR Bold" panose="020B0800000000000000"/>
              </a:rPr>
              <a:t>변하기 쉬운 트래픽</a:t>
            </a:r>
            <a:endParaRPr lang="en-US" sz="1500" b="1" dirty="0">
              <a:ea typeface="Noto Sans CJK KR Bold" panose="020B0800000000000000"/>
            </a:endParaRP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12F9B451-3655-47C8-A2F2-369D648E964C}"/>
              </a:ext>
            </a:extLst>
          </p:cNvPr>
          <p:cNvSpPr txBox="1"/>
          <p:nvPr/>
        </p:nvSpPr>
        <p:spPr>
          <a:xfrm>
            <a:off x="7618760" y="6067306"/>
            <a:ext cx="21018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ea typeface="Noto Sans CJK KR Bold" panose="020B0800000000000000"/>
              </a:rPr>
              <a:t>예측 가능한 트래픽</a:t>
            </a:r>
            <a:endParaRPr lang="en-US" sz="1500" b="1" dirty="0">
              <a:ea typeface="Noto Sans CJK KR Bold" panose="020B0800000000000000"/>
            </a:endParaRPr>
          </a:p>
        </p:txBody>
      </p:sp>
      <p:sp>
        <p:nvSpPr>
          <p:cNvPr id="450" name="Arc 154">
            <a:extLst>
              <a:ext uri="{FF2B5EF4-FFF2-40B4-BE49-F238E27FC236}">
                <a16:creationId xmlns:a16="http://schemas.microsoft.com/office/drawing/2014/main" id="{BD6CCDAE-C965-4E3B-967C-38F0562CA530}"/>
              </a:ext>
            </a:extLst>
          </p:cNvPr>
          <p:cNvSpPr/>
          <p:nvPr/>
        </p:nvSpPr>
        <p:spPr>
          <a:xfrm rot="10800000">
            <a:off x="3302141" y="4531361"/>
            <a:ext cx="737354" cy="1392648"/>
          </a:xfrm>
          <a:prstGeom prst="arc">
            <a:avLst>
              <a:gd name="adj1" fmla="val 10417261"/>
              <a:gd name="adj2" fmla="val 20362925"/>
            </a:avLst>
          </a:prstGeom>
          <a:ln>
            <a:solidFill>
              <a:srgbClr val="00A1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>
              <a:ea typeface="Noto Sans CJK KR Bold" panose="020B0800000000000000"/>
            </a:endParaRPr>
          </a:p>
        </p:txBody>
      </p:sp>
      <p:grpSp>
        <p:nvGrpSpPr>
          <p:cNvPr id="451" name="Group 158">
            <a:extLst>
              <a:ext uri="{FF2B5EF4-FFF2-40B4-BE49-F238E27FC236}">
                <a16:creationId xmlns:a16="http://schemas.microsoft.com/office/drawing/2014/main" id="{259D7494-63AD-4AC8-AD2C-B8BDE23495E2}"/>
              </a:ext>
            </a:extLst>
          </p:cNvPr>
          <p:cNvGrpSpPr/>
          <p:nvPr/>
        </p:nvGrpSpPr>
        <p:grpSpPr>
          <a:xfrm rot="10800000">
            <a:off x="2680819" y="4636083"/>
            <a:ext cx="545468" cy="486160"/>
            <a:chOff x="4149284" y="6246148"/>
            <a:chExt cx="792019" cy="776494"/>
          </a:xfrm>
        </p:grpSpPr>
        <p:cxnSp>
          <p:nvCxnSpPr>
            <p:cNvPr id="452" name="Straight Connector 159">
              <a:extLst>
                <a:ext uri="{FF2B5EF4-FFF2-40B4-BE49-F238E27FC236}">
                  <a16:creationId xmlns:a16="http://schemas.microsoft.com/office/drawing/2014/main" id="{2CA67A5C-B021-4BB8-8112-6F26C36D2F33}"/>
                </a:ext>
              </a:extLst>
            </p:cNvPr>
            <p:cNvCxnSpPr/>
            <p:nvPr/>
          </p:nvCxnSpPr>
          <p:spPr>
            <a:xfrm flipV="1">
              <a:off x="4235504" y="6277544"/>
              <a:ext cx="280061" cy="195992"/>
            </a:xfrm>
            <a:prstGeom prst="line">
              <a:avLst/>
            </a:prstGeom>
            <a:ln>
              <a:solidFill>
                <a:srgbClr val="FF57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160">
              <a:extLst>
                <a:ext uri="{FF2B5EF4-FFF2-40B4-BE49-F238E27FC236}">
                  <a16:creationId xmlns:a16="http://schemas.microsoft.com/office/drawing/2014/main" id="{B39D77AC-03D8-44B5-B42C-B6E6070444B2}"/>
                </a:ext>
              </a:extLst>
            </p:cNvPr>
            <p:cNvCxnSpPr/>
            <p:nvPr/>
          </p:nvCxnSpPr>
          <p:spPr>
            <a:xfrm flipV="1">
              <a:off x="4149284" y="6246148"/>
              <a:ext cx="122566" cy="85775"/>
            </a:xfrm>
            <a:prstGeom prst="line">
              <a:avLst/>
            </a:prstGeom>
            <a:ln>
              <a:solidFill>
                <a:srgbClr val="FF57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161">
              <a:extLst>
                <a:ext uri="{FF2B5EF4-FFF2-40B4-BE49-F238E27FC236}">
                  <a16:creationId xmlns:a16="http://schemas.microsoft.com/office/drawing/2014/main" id="{C4FDA898-466C-4D22-A84D-1BCE1B1A6E9C}"/>
                </a:ext>
              </a:extLst>
            </p:cNvPr>
            <p:cNvCxnSpPr/>
            <p:nvPr/>
          </p:nvCxnSpPr>
          <p:spPr>
            <a:xfrm flipV="1">
              <a:off x="4177552" y="6277544"/>
              <a:ext cx="187319" cy="131092"/>
            </a:xfrm>
            <a:prstGeom prst="line">
              <a:avLst/>
            </a:prstGeom>
            <a:ln>
              <a:solidFill>
                <a:srgbClr val="FF57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162">
              <a:extLst>
                <a:ext uri="{FF2B5EF4-FFF2-40B4-BE49-F238E27FC236}">
                  <a16:creationId xmlns:a16="http://schemas.microsoft.com/office/drawing/2014/main" id="{6482F4D2-6A74-4081-A495-404484BAE708}"/>
                </a:ext>
              </a:extLst>
            </p:cNvPr>
            <p:cNvCxnSpPr/>
            <p:nvPr/>
          </p:nvCxnSpPr>
          <p:spPr>
            <a:xfrm flipV="1">
              <a:off x="4292798" y="6277544"/>
              <a:ext cx="510087" cy="356968"/>
            </a:xfrm>
            <a:prstGeom prst="line">
              <a:avLst/>
            </a:prstGeom>
            <a:ln>
              <a:solidFill>
                <a:srgbClr val="FF57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163">
              <a:extLst>
                <a:ext uri="{FF2B5EF4-FFF2-40B4-BE49-F238E27FC236}">
                  <a16:creationId xmlns:a16="http://schemas.microsoft.com/office/drawing/2014/main" id="{208EBE4A-E797-4A9A-A287-F70350F696D5}"/>
                </a:ext>
              </a:extLst>
            </p:cNvPr>
            <p:cNvCxnSpPr/>
            <p:nvPr/>
          </p:nvCxnSpPr>
          <p:spPr>
            <a:xfrm flipV="1">
              <a:off x="4344570" y="6310927"/>
              <a:ext cx="590486" cy="403974"/>
            </a:xfrm>
            <a:prstGeom prst="line">
              <a:avLst/>
            </a:prstGeom>
            <a:ln>
              <a:solidFill>
                <a:srgbClr val="FF57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164">
              <a:extLst>
                <a:ext uri="{FF2B5EF4-FFF2-40B4-BE49-F238E27FC236}">
                  <a16:creationId xmlns:a16="http://schemas.microsoft.com/office/drawing/2014/main" id="{DFB1C125-B0A0-4337-A1FC-4A100D3708F4}"/>
                </a:ext>
              </a:extLst>
            </p:cNvPr>
            <p:cNvCxnSpPr/>
            <p:nvPr/>
          </p:nvCxnSpPr>
          <p:spPr>
            <a:xfrm flipV="1">
              <a:off x="4360425" y="6413125"/>
              <a:ext cx="580878" cy="397401"/>
            </a:xfrm>
            <a:prstGeom prst="line">
              <a:avLst/>
            </a:prstGeom>
            <a:ln>
              <a:solidFill>
                <a:srgbClr val="FF57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165">
              <a:extLst>
                <a:ext uri="{FF2B5EF4-FFF2-40B4-BE49-F238E27FC236}">
                  <a16:creationId xmlns:a16="http://schemas.microsoft.com/office/drawing/2014/main" id="{F8F4DDFD-B125-4C34-A0ED-754554F248F2}"/>
                </a:ext>
              </a:extLst>
            </p:cNvPr>
            <p:cNvCxnSpPr/>
            <p:nvPr/>
          </p:nvCxnSpPr>
          <p:spPr>
            <a:xfrm flipV="1">
              <a:off x="4415732" y="6541507"/>
              <a:ext cx="481850" cy="329654"/>
            </a:xfrm>
            <a:prstGeom prst="line">
              <a:avLst/>
            </a:prstGeom>
            <a:ln>
              <a:solidFill>
                <a:srgbClr val="FF57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166">
              <a:extLst>
                <a:ext uri="{FF2B5EF4-FFF2-40B4-BE49-F238E27FC236}">
                  <a16:creationId xmlns:a16="http://schemas.microsoft.com/office/drawing/2014/main" id="{6B0E4A88-19FE-45A5-B9C4-2393EE4D7ED8}"/>
                </a:ext>
              </a:extLst>
            </p:cNvPr>
            <p:cNvCxnSpPr/>
            <p:nvPr/>
          </p:nvCxnSpPr>
          <p:spPr>
            <a:xfrm flipV="1">
              <a:off x="4470572" y="6663866"/>
              <a:ext cx="397066" cy="271649"/>
            </a:xfrm>
            <a:prstGeom prst="line">
              <a:avLst/>
            </a:prstGeom>
            <a:ln>
              <a:solidFill>
                <a:srgbClr val="FF57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167">
              <a:extLst>
                <a:ext uri="{FF2B5EF4-FFF2-40B4-BE49-F238E27FC236}">
                  <a16:creationId xmlns:a16="http://schemas.microsoft.com/office/drawing/2014/main" id="{D7CF3B15-BCF2-4B1F-BFF2-D2A10135BD0C}"/>
                </a:ext>
              </a:extLst>
            </p:cNvPr>
            <p:cNvCxnSpPr/>
            <p:nvPr/>
          </p:nvCxnSpPr>
          <p:spPr>
            <a:xfrm flipV="1">
              <a:off x="4273865" y="6285277"/>
              <a:ext cx="368228" cy="257693"/>
            </a:xfrm>
            <a:prstGeom prst="line">
              <a:avLst/>
            </a:prstGeom>
            <a:ln>
              <a:solidFill>
                <a:srgbClr val="FF57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168">
              <a:extLst>
                <a:ext uri="{FF2B5EF4-FFF2-40B4-BE49-F238E27FC236}">
                  <a16:creationId xmlns:a16="http://schemas.microsoft.com/office/drawing/2014/main" id="{FE4D7834-51F9-4A51-A617-7D127C6E8B6B}"/>
                </a:ext>
              </a:extLst>
            </p:cNvPr>
            <p:cNvCxnSpPr/>
            <p:nvPr/>
          </p:nvCxnSpPr>
          <p:spPr>
            <a:xfrm flipV="1">
              <a:off x="4522377" y="6748278"/>
              <a:ext cx="345261" cy="236208"/>
            </a:xfrm>
            <a:prstGeom prst="line">
              <a:avLst/>
            </a:prstGeom>
            <a:ln>
              <a:solidFill>
                <a:srgbClr val="FF57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169">
              <a:extLst>
                <a:ext uri="{FF2B5EF4-FFF2-40B4-BE49-F238E27FC236}">
                  <a16:creationId xmlns:a16="http://schemas.microsoft.com/office/drawing/2014/main" id="{77ECBE17-6829-4926-A1F9-EE8B45913200}"/>
                </a:ext>
              </a:extLst>
            </p:cNvPr>
            <p:cNvCxnSpPr/>
            <p:nvPr/>
          </p:nvCxnSpPr>
          <p:spPr>
            <a:xfrm flipV="1">
              <a:off x="4574181" y="6879339"/>
              <a:ext cx="209464" cy="143303"/>
            </a:xfrm>
            <a:prstGeom prst="line">
              <a:avLst/>
            </a:prstGeom>
            <a:ln>
              <a:solidFill>
                <a:srgbClr val="FF57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3" name="Group 170">
            <a:extLst>
              <a:ext uri="{FF2B5EF4-FFF2-40B4-BE49-F238E27FC236}">
                <a16:creationId xmlns:a16="http://schemas.microsoft.com/office/drawing/2014/main" id="{5E5D6B81-5F69-4927-945D-F75DF5A92DA5}"/>
              </a:ext>
            </a:extLst>
          </p:cNvPr>
          <p:cNvGrpSpPr/>
          <p:nvPr/>
        </p:nvGrpSpPr>
        <p:grpSpPr>
          <a:xfrm rot="10800000">
            <a:off x="4155294" y="4683366"/>
            <a:ext cx="545468" cy="486160"/>
            <a:chOff x="4149284" y="6246148"/>
            <a:chExt cx="792019" cy="776494"/>
          </a:xfrm>
        </p:grpSpPr>
        <p:cxnSp>
          <p:nvCxnSpPr>
            <p:cNvPr id="464" name="Straight Connector 171">
              <a:extLst>
                <a:ext uri="{FF2B5EF4-FFF2-40B4-BE49-F238E27FC236}">
                  <a16:creationId xmlns:a16="http://schemas.microsoft.com/office/drawing/2014/main" id="{3697C867-2EF5-467A-BD52-C6F4263D5183}"/>
                </a:ext>
              </a:extLst>
            </p:cNvPr>
            <p:cNvCxnSpPr/>
            <p:nvPr/>
          </p:nvCxnSpPr>
          <p:spPr>
            <a:xfrm flipV="1">
              <a:off x="4235504" y="6277544"/>
              <a:ext cx="280061" cy="195992"/>
            </a:xfrm>
            <a:prstGeom prst="line">
              <a:avLst/>
            </a:prstGeom>
            <a:ln>
              <a:solidFill>
                <a:srgbClr val="FF57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172">
              <a:extLst>
                <a:ext uri="{FF2B5EF4-FFF2-40B4-BE49-F238E27FC236}">
                  <a16:creationId xmlns:a16="http://schemas.microsoft.com/office/drawing/2014/main" id="{37F3E66E-64AF-40A1-BE12-18D509E9E734}"/>
                </a:ext>
              </a:extLst>
            </p:cNvPr>
            <p:cNvCxnSpPr/>
            <p:nvPr/>
          </p:nvCxnSpPr>
          <p:spPr>
            <a:xfrm flipV="1">
              <a:off x="4149284" y="6246148"/>
              <a:ext cx="122566" cy="85775"/>
            </a:xfrm>
            <a:prstGeom prst="line">
              <a:avLst/>
            </a:prstGeom>
            <a:ln>
              <a:solidFill>
                <a:srgbClr val="FF57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173">
              <a:extLst>
                <a:ext uri="{FF2B5EF4-FFF2-40B4-BE49-F238E27FC236}">
                  <a16:creationId xmlns:a16="http://schemas.microsoft.com/office/drawing/2014/main" id="{54FD361E-484F-4A25-A570-993FD1D35F20}"/>
                </a:ext>
              </a:extLst>
            </p:cNvPr>
            <p:cNvCxnSpPr/>
            <p:nvPr/>
          </p:nvCxnSpPr>
          <p:spPr>
            <a:xfrm flipV="1">
              <a:off x="4177552" y="6277544"/>
              <a:ext cx="187319" cy="131092"/>
            </a:xfrm>
            <a:prstGeom prst="line">
              <a:avLst/>
            </a:prstGeom>
            <a:ln>
              <a:solidFill>
                <a:srgbClr val="FF57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174">
              <a:extLst>
                <a:ext uri="{FF2B5EF4-FFF2-40B4-BE49-F238E27FC236}">
                  <a16:creationId xmlns:a16="http://schemas.microsoft.com/office/drawing/2014/main" id="{D7A91238-36D7-4E3C-A0BF-3635CCB91AA1}"/>
                </a:ext>
              </a:extLst>
            </p:cNvPr>
            <p:cNvCxnSpPr/>
            <p:nvPr/>
          </p:nvCxnSpPr>
          <p:spPr>
            <a:xfrm flipV="1">
              <a:off x="4292798" y="6277544"/>
              <a:ext cx="510087" cy="356968"/>
            </a:xfrm>
            <a:prstGeom prst="line">
              <a:avLst/>
            </a:prstGeom>
            <a:ln>
              <a:solidFill>
                <a:srgbClr val="FF57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175">
              <a:extLst>
                <a:ext uri="{FF2B5EF4-FFF2-40B4-BE49-F238E27FC236}">
                  <a16:creationId xmlns:a16="http://schemas.microsoft.com/office/drawing/2014/main" id="{49BE8945-317D-496D-997F-6C38F776DABC}"/>
                </a:ext>
              </a:extLst>
            </p:cNvPr>
            <p:cNvCxnSpPr/>
            <p:nvPr/>
          </p:nvCxnSpPr>
          <p:spPr>
            <a:xfrm flipV="1">
              <a:off x="4344570" y="6310927"/>
              <a:ext cx="590486" cy="403974"/>
            </a:xfrm>
            <a:prstGeom prst="line">
              <a:avLst/>
            </a:prstGeom>
            <a:ln>
              <a:solidFill>
                <a:srgbClr val="FF57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176">
              <a:extLst>
                <a:ext uri="{FF2B5EF4-FFF2-40B4-BE49-F238E27FC236}">
                  <a16:creationId xmlns:a16="http://schemas.microsoft.com/office/drawing/2014/main" id="{4898FE98-4DC8-47D2-97A3-9EF638C5F752}"/>
                </a:ext>
              </a:extLst>
            </p:cNvPr>
            <p:cNvCxnSpPr/>
            <p:nvPr/>
          </p:nvCxnSpPr>
          <p:spPr>
            <a:xfrm flipV="1">
              <a:off x="4360425" y="6413125"/>
              <a:ext cx="580878" cy="397401"/>
            </a:xfrm>
            <a:prstGeom prst="line">
              <a:avLst/>
            </a:prstGeom>
            <a:ln>
              <a:solidFill>
                <a:srgbClr val="FF57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177">
              <a:extLst>
                <a:ext uri="{FF2B5EF4-FFF2-40B4-BE49-F238E27FC236}">
                  <a16:creationId xmlns:a16="http://schemas.microsoft.com/office/drawing/2014/main" id="{69B4E5BD-9DE1-4E23-BD0E-4F3EB28F2179}"/>
                </a:ext>
              </a:extLst>
            </p:cNvPr>
            <p:cNvCxnSpPr/>
            <p:nvPr/>
          </p:nvCxnSpPr>
          <p:spPr>
            <a:xfrm flipV="1">
              <a:off x="4415732" y="6541507"/>
              <a:ext cx="481850" cy="329654"/>
            </a:xfrm>
            <a:prstGeom prst="line">
              <a:avLst/>
            </a:prstGeom>
            <a:ln>
              <a:solidFill>
                <a:srgbClr val="FF57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178">
              <a:extLst>
                <a:ext uri="{FF2B5EF4-FFF2-40B4-BE49-F238E27FC236}">
                  <a16:creationId xmlns:a16="http://schemas.microsoft.com/office/drawing/2014/main" id="{D684C77D-F162-485D-90F4-E2CFBA90C701}"/>
                </a:ext>
              </a:extLst>
            </p:cNvPr>
            <p:cNvCxnSpPr/>
            <p:nvPr/>
          </p:nvCxnSpPr>
          <p:spPr>
            <a:xfrm flipV="1">
              <a:off x="4470572" y="6663866"/>
              <a:ext cx="397066" cy="271649"/>
            </a:xfrm>
            <a:prstGeom prst="line">
              <a:avLst/>
            </a:prstGeom>
            <a:ln>
              <a:solidFill>
                <a:srgbClr val="FF57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179">
              <a:extLst>
                <a:ext uri="{FF2B5EF4-FFF2-40B4-BE49-F238E27FC236}">
                  <a16:creationId xmlns:a16="http://schemas.microsoft.com/office/drawing/2014/main" id="{0EA04281-B55B-424C-B0E0-5AB2EA078D72}"/>
                </a:ext>
              </a:extLst>
            </p:cNvPr>
            <p:cNvCxnSpPr/>
            <p:nvPr/>
          </p:nvCxnSpPr>
          <p:spPr>
            <a:xfrm flipV="1">
              <a:off x="4273865" y="6285277"/>
              <a:ext cx="368228" cy="257693"/>
            </a:xfrm>
            <a:prstGeom prst="line">
              <a:avLst/>
            </a:prstGeom>
            <a:ln>
              <a:solidFill>
                <a:srgbClr val="FF57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180">
              <a:extLst>
                <a:ext uri="{FF2B5EF4-FFF2-40B4-BE49-F238E27FC236}">
                  <a16:creationId xmlns:a16="http://schemas.microsoft.com/office/drawing/2014/main" id="{F1823F2A-B3A9-41F6-AF4A-0CE1188024A9}"/>
                </a:ext>
              </a:extLst>
            </p:cNvPr>
            <p:cNvCxnSpPr/>
            <p:nvPr/>
          </p:nvCxnSpPr>
          <p:spPr>
            <a:xfrm flipV="1">
              <a:off x="4522377" y="6748278"/>
              <a:ext cx="345261" cy="236208"/>
            </a:xfrm>
            <a:prstGeom prst="line">
              <a:avLst/>
            </a:prstGeom>
            <a:ln>
              <a:solidFill>
                <a:srgbClr val="FF57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181">
              <a:extLst>
                <a:ext uri="{FF2B5EF4-FFF2-40B4-BE49-F238E27FC236}">
                  <a16:creationId xmlns:a16="http://schemas.microsoft.com/office/drawing/2014/main" id="{0DD3B907-ACED-4EB7-884E-1800D0973892}"/>
                </a:ext>
              </a:extLst>
            </p:cNvPr>
            <p:cNvCxnSpPr/>
            <p:nvPr/>
          </p:nvCxnSpPr>
          <p:spPr>
            <a:xfrm flipV="1">
              <a:off x="4574181" y="6879339"/>
              <a:ext cx="209464" cy="143303"/>
            </a:xfrm>
            <a:prstGeom prst="line">
              <a:avLst/>
            </a:prstGeom>
            <a:ln>
              <a:solidFill>
                <a:srgbClr val="FF57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5" name="TextBox 474">
            <a:extLst>
              <a:ext uri="{FF2B5EF4-FFF2-40B4-BE49-F238E27FC236}">
                <a16:creationId xmlns:a16="http://schemas.microsoft.com/office/drawing/2014/main" id="{C1863EB7-7E54-4AE3-A3B7-FC2A7F3AA9BB}"/>
              </a:ext>
            </a:extLst>
          </p:cNvPr>
          <p:cNvSpPr txBox="1"/>
          <p:nvPr/>
        </p:nvSpPr>
        <p:spPr>
          <a:xfrm>
            <a:off x="4014682" y="5423176"/>
            <a:ext cx="980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ea typeface="Noto Sans CJK KR Bold" panose="020B0800000000000000"/>
              </a:rPr>
              <a:t>자원낭비</a:t>
            </a:r>
            <a:endParaRPr lang="en-US" sz="1500" b="1" dirty="0">
              <a:ea typeface="Noto Sans CJK KR Bold" panose="020B0800000000000000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9415DFD9-0CB8-4BB0-A221-994F32C75D2E}"/>
              </a:ext>
            </a:extLst>
          </p:cNvPr>
          <p:cNvSpPr txBox="1"/>
          <p:nvPr/>
        </p:nvSpPr>
        <p:spPr>
          <a:xfrm>
            <a:off x="4302621" y="4532790"/>
            <a:ext cx="21018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ea typeface="Noto Sans CJK KR Bold" panose="020B0800000000000000"/>
              </a:rPr>
              <a:t>서비스 중단</a:t>
            </a:r>
            <a:endParaRPr lang="en-US" sz="1500" b="1" dirty="0">
              <a:ea typeface="Noto Sans CJK KR Bold" panose="020B0800000000000000"/>
            </a:endParaRPr>
          </a:p>
        </p:txBody>
      </p:sp>
      <p:cxnSp>
        <p:nvCxnSpPr>
          <p:cNvPr id="477" name="Straight Connector 284">
            <a:extLst>
              <a:ext uri="{FF2B5EF4-FFF2-40B4-BE49-F238E27FC236}">
                <a16:creationId xmlns:a16="http://schemas.microsoft.com/office/drawing/2014/main" id="{BD3EB7AB-EA24-4B7F-9EF0-949B25FFFAFE}"/>
              </a:ext>
            </a:extLst>
          </p:cNvPr>
          <p:cNvCxnSpPr/>
          <p:nvPr/>
        </p:nvCxnSpPr>
        <p:spPr>
          <a:xfrm>
            <a:off x="2233432" y="5186081"/>
            <a:ext cx="3055620" cy="0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185">
            <a:extLst>
              <a:ext uri="{FF2B5EF4-FFF2-40B4-BE49-F238E27FC236}">
                <a16:creationId xmlns:a16="http://schemas.microsoft.com/office/drawing/2014/main" id="{A4B1E11D-FCDE-4A11-9A36-956BC2D8BC34}"/>
              </a:ext>
            </a:extLst>
          </p:cNvPr>
          <p:cNvCxnSpPr/>
          <p:nvPr/>
        </p:nvCxnSpPr>
        <p:spPr>
          <a:xfrm>
            <a:off x="2190462" y="2076535"/>
            <a:ext cx="3055620" cy="0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9" name="TextBox 478">
            <a:extLst>
              <a:ext uri="{FF2B5EF4-FFF2-40B4-BE49-F238E27FC236}">
                <a16:creationId xmlns:a16="http://schemas.microsoft.com/office/drawing/2014/main" id="{390DCCDC-4A86-4516-885D-E20C19D4E158}"/>
              </a:ext>
            </a:extLst>
          </p:cNvPr>
          <p:cNvSpPr txBox="1"/>
          <p:nvPr/>
        </p:nvSpPr>
        <p:spPr>
          <a:xfrm>
            <a:off x="5183828" y="2857223"/>
            <a:ext cx="980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ea typeface="Noto Sans CJK KR Bold" panose="020B0800000000000000"/>
              </a:rPr>
              <a:t>자원낭비</a:t>
            </a:r>
            <a:endParaRPr lang="en-US" sz="1500" b="1" dirty="0">
              <a:ea typeface="Noto Sans CJK KR Bold" panose="020B0800000000000000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1C83EC6A-6977-4887-B931-02FE7CD903A7}"/>
              </a:ext>
            </a:extLst>
          </p:cNvPr>
          <p:cNvSpPr txBox="1"/>
          <p:nvPr/>
        </p:nvSpPr>
        <p:spPr>
          <a:xfrm>
            <a:off x="9159354" y="2755336"/>
            <a:ext cx="980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ea typeface="Noto Sans CJK KR Bold" panose="020B0800000000000000"/>
              </a:rPr>
              <a:t>자원낭비</a:t>
            </a:r>
            <a:endParaRPr lang="en-US" sz="1500" b="1" dirty="0">
              <a:ea typeface="Noto Sans CJK KR Bold" panose="020B0800000000000000"/>
            </a:endParaRP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F1D00879-92D5-482D-969C-20335F455B87}"/>
              </a:ext>
            </a:extLst>
          </p:cNvPr>
          <p:cNvSpPr txBox="1"/>
          <p:nvPr/>
        </p:nvSpPr>
        <p:spPr>
          <a:xfrm>
            <a:off x="9983308" y="4948699"/>
            <a:ext cx="980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ea typeface="Noto Sans CJK KR Bold" panose="020B0800000000000000"/>
              </a:rPr>
              <a:t>자원낭비</a:t>
            </a:r>
            <a:endParaRPr lang="en-US" sz="1500" b="1" dirty="0">
              <a:ea typeface="Noto Sans CJK KR Bold" panose="020B0800000000000000"/>
            </a:endParaRPr>
          </a:p>
        </p:txBody>
      </p:sp>
      <p:sp>
        <p:nvSpPr>
          <p:cNvPr id="482" name="Arc 2">
            <a:extLst>
              <a:ext uri="{FF2B5EF4-FFF2-40B4-BE49-F238E27FC236}">
                <a16:creationId xmlns:a16="http://schemas.microsoft.com/office/drawing/2014/main" id="{FA6A5EFC-3985-4003-8855-C953A267D395}"/>
              </a:ext>
            </a:extLst>
          </p:cNvPr>
          <p:cNvSpPr/>
          <p:nvPr/>
        </p:nvSpPr>
        <p:spPr>
          <a:xfrm rot="16200000">
            <a:off x="2010788" y="5139948"/>
            <a:ext cx="1845523" cy="761270"/>
          </a:xfrm>
          <a:prstGeom prst="arc">
            <a:avLst>
              <a:gd name="adj1" fmla="val 18902257"/>
              <a:gd name="adj2" fmla="val 4055845"/>
            </a:avLst>
          </a:prstGeom>
          <a:ln>
            <a:solidFill>
              <a:srgbClr val="00A1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ea typeface="Noto Sans CJK KR Bold" panose="020B0800000000000000"/>
            </a:endParaRPr>
          </a:p>
        </p:txBody>
      </p:sp>
      <p:sp>
        <p:nvSpPr>
          <p:cNvPr id="483" name="Arc 156">
            <a:extLst>
              <a:ext uri="{FF2B5EF4-FFF2-40B4-BE49-F238E27FC236}">
                <a16:creationId xmlns:a16="http://schemas.microsoft.com/office/drawing/2014/main" id="{B9C18D07-F955-4D6B-9D36-066D2CB2F333}"/>
              </a:ext>
            </a:extLst>
          </p:cNvPr>
          <p:cNvSpPr/>
          <p:nvPr/>
        </p:nvSpPr>
        <p:spPr>
          <a:xfrm rot="16200000">
            <a:off x="3429767" y="5220242"/>
            <a:ext cx="1946086" cy="801805"/>
          </a:xfrm>
          <a:prstGeom prst="arc">
            <a:avLst>
              <a:gd name="adj1" fmla="val 19288275"/>
              <a:gd name="adj2" fmla="val 2280946"/>
            </a:avLst>
          </a:prstGeom>
          <a:ln>
            <a:solidFill>
              <a:srgbClr val="00A1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ea typeface="Noto Sans CJK KR Bold" panose="020B0800000000000000"/>
            </a:endParaRPr>
          </a:p>
        </p:txBody>
      </p:sp>
      <p:sp>
        <p:nvSpPr>
          <p:cNvPr id="484" name="Arc 295">
            <a:extLst>
              <a:ext uri="{FF2B5EF4-FFF2-40B4-BE49-F238E27FC236}">
                <a16:creationId xmlns:a16="http://schemas.microsoft.com/office/drawing/2014/main" id="{DB16F9DC-C633-40A6-8BBB-715D66F7E5CB}"/>
              </a:ext>
            </a:extLst>
          </p:cNvPr>
          <p:cNvSpPr/>
          <p:nvPr/>
        </p:nvSpPr>
        <p:spPr>
          <a:xfrm rot="7302950">
            <a:off x="5609330" y="-1156098"/>
            <a:ext cx="4507922" cy="4344165"/>
          </a:xfrm>
          <a:prstGeom prst="arc">
            <a:avLst>
              <a:gd name="adj1" fmla="val 16210914"/>
              <a:gd name="adj2" fmla="val 19756292"/>
            </a:avLst>
          </a:prstGeom>
          <a:ln>
            <a:solidFill>
              <a:srgbClr val="00A1C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Arc 155">
            <a:extLst>
              <a:ext uri="{FF2B5EF4-FFF2-40B4-BE49-F238E27FC236}">
                <a16:creationId xmlns:a16="http://schemas.microsoft.com/office/drawing/2014/main" id="{2C9D4489-CEFE-41F9-816A-73717A19D6EB}"/>
              </a:ext>
            </a:extLst>
          </p:cNvPr>
          <p:cNvSpPr/>
          <p:nvPr/>
        </p:nvSpPr>
        <p:spPr>
          <a:xfrm rot="5400000">
            <a:off x="463536" y="4047222"/>
            <a:ext cx="2405812" cy="1865308"/>
          </a:xfrm>
          <a:prstGeom prst="arc">
            <a:avLst>
              <a:gd name="adj1" fmla="val 17005239"/>
              <a:gd name="adj2" fmla="val 19612176"/>
            </a:avLst>
          </a:prstGeom>
          <a:ln>
            <a:solidFill>
              <a:srgbClr val="00A1C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68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29815</TotalTime>
  <Words>3509</Words>
  <Application>Microsoft Office PowerPoint</Application>
  <PresentationFormat>와이드스크린</PresentationFormat>
  <Paragraphs>716</Paragraphs>
  <Slides>70</Slides>
  <Notes>70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8" baseType="lpstr">
      <vt:lpstr>Amazon Ember</vt:lpstr>
      <vt:lpstr>Amazon Ember Heavy</vt:lpstr>
      <vt:lpstr>Amazon Ember Light</vt:lpstr>
      <vt:lpstr>Amazon Ember Regular</vt:lpstr>
      <vt:lpstr>Noto Sans CJK JP Medium</vt:lpstr>
      <vt:lpstr>Noto Sans CJK KR Bold</vt:lpstr>
      <vt:lpstr>Noto Sans CJK KR DemiLight</vt:lpstr>
      <vt:lpstr>Noto Sans CJK KR Medium</vt:lpstr>
      <vt:lpstr>Noto Sans CJK KR Regular</vt:lpstr>
      <vt:lpstr>Noto Sans KR</vt:lpstr>
      <vt:lpstr>UKIJ CJK</vt:lpstr>
      <vt:lpstr>나눔고딕</vt:lpstr>
      <vt:lpstr>나눔스퀘어</vt:lpstr>
      <vt:lpstr>맑은 고딕</vt:lpstr>
      <vt:lpstr>Arial</vt:lpstr>
      <vt:lpstr>Calibri</vt:lpstr>
      <vt:lpstr>Trebuchet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kyh</dc:creator>
  <cp:lastModifiedBy>모바일융합공학과 이성원</cp:lastModifiedBy>
  <cp:revision>3294</cp:revision>
  <cp:lastPrinted>2019-10-23T03:29:23Z</cp:lastPrinted>
  <dcterms:created xsi:type="dcterms:W3CDTF">2016-11-25T02:47:12Z</dcterms:created>
  <dcterms:modified xsi:type="dcterms:W3CDTF">2022-12-15T00:59:38Z</dcterms:modified>
</cp:coreProperties>
</file>